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docm" ContentType="application/vnd.ms-word.document.macroEnabled.12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8" r:id="rId2"/>
    <p:sldId id="261" r:id="rId3"/>
    <p:sldId id="302" r:id="rId4"/>
    <p:sldId id="307" r:id="rId5"/>
    <p:sldId id="303" r:id="rId6"/>
    <p:sldId id="273" r:id="rId7"/>
    <p:sldId id="308" r:id="rId8"/>
    <p:sldId id="285" r:id="rId9"/>
    <p:sldId id="313" r:id="rId10"/>
    <p:sldId id="304" r:id="rId11"/>
    <p:sldId id="305" r:id="rId12"/>
    <p:sldId id="287" r:id="rId13"/>
    <p:sldId id="306" r:id="rId14"/>
    <p:sldId id="309" r:id="rId15"/>
    <p:sldId id="292" r:id="rId16"/>
    <p:sldId id="295" r:id="rId17"/>
    <p:sldId id="288" r:id="rId18"/>
    <p:sldId id="291" r:id="rId19"/>
    <p:sldId id="294" r:id="rId20"/>
    <p:sldId id="289" r:id="rId21"/>
    <p:sldId id="310" r:id="rId22"/>
    <p:sldId id="290" r:id="rId23"/>
    <p:sldId id="296" r:id="rId24"/>
    <p:sldId id="297" r:id="rId25"/>
    <p:sldId id="298" r:id="rId26"/>
    <p:sldId id="299" r:id="rId27"/>
    <p:sldId id="300" r:id="rId28"/>
    <p:sldId id="311" r:id="rId29"/>
    <p:sldId id="301" r:id="rId30"/>
    <p:sldId id="281" r:id="rId31"/>
    <p:sldId id="282" r:id="rId32"/>
    <p:sldId id="312" r:id="rId33"/>
    <p:sldId id="271" r:id="rId34"/>
    <p:sldId id="272" r:id="rId35"/>
    <p:sldId id="274" r:id="rId36"/>
    <p:sldId id="275" r:id="rId37"/>
    <p:sldId id="276" r:id="rId38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1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5" autoAdjust="0"/>
    <p:restoredTop sz="94660"/>
  </p:normalViewPr>
  <p:slideViewPr>
    <p:cSldViewPr snapToGrid="0" snapToObjects="1">
      <p:cViewPr varScale="1">
        <p:scale>
          <a:sx n="236" d="100"/>
          <a:sy n="236" d="100"/>
        </p:scale>
        <p:origin x="216" y="66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nayr/Documents/SC18PyHPC/Resul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nayr/Documents/SC18PyHPC/Resul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nayr/Documents/SC18PyHPC/Resul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nayr/Documents/SC18PyHPC/Resul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nayr/Documents/SC18PyHPC/Result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vinayr/Documents/SC18PyHPC/Result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15679820272814"/>
          <c:y val="5.0925925925925923E-2"/>
          <c:w val="0.8332877027367408"/>
          <c:h val="0.776488772236803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Sheet1!$B$42</c:f>
              <c:strCache>
                <c:ptCount val="1"/>
                <c:pt idx="0">
                  <c:v>Loop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Sheet1!$A$43:$A$46</c:f>
              <c:strCache>
                <c:ptCount val="4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</c:strCache>
            </c:strRef>
          </c:cat>
          <c:val>
            <c:numRef>
              <c:f>Sheet1!$B$43:$B$46</c:f>
              <c:numCache>
                <c:formatCode>General</c:formatCode>
                <c:ptCount val="4"/>
                <c:pt idx="0">
                  <c:v>14.65</c:v>
                </c:pt>
                <c:pt idx="1">
                  <c:v>55.67</c:v>
                </c:pt>
                <c:pt idx="2">
                  <c:v>211.7</c:v>
                </c:pt>
                <c:pt idx="3">
                  <c:v>875.13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5-CE4F-9DDC-DCD44C7C2273}"/>
            </c:ext>
          </c:extLst>
        </c:ser>
        <c:ser>
          <c:idx val="1"/>
          <c:order val="1"/>
          <c:tx>
            <c:strRef>
              <c:f>Sheet1!$C$42</c:f>
              <c:strCache>
                <c:ptCount val="1"/>
                <c:pt idx="0">
                  <c:v>Vectorized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Sheet1!$A$43:$A$46</c:f>
              <c:strCache>
                <c:ptCount val="4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</c:strCache>
            </c:strRef>
          </c:cat>
          <c:val>
            <c:numRef>
              <c:f>Sheet1!$C$43:$C$46</c:f>
              <c:numCache>
                <c:formatCode>General</c:formatCode>
                <c:ptCount val="4"/>
                <c:pt idx="0">
                  <c:v>15.71</c:v>
                </c:pt>
                <c:pt idx="1">
                  <c:v>61.58</c:v>
                </c:pt>
                <c:pt idx="2">
                  <c:v>244.19</c:v>
                </c:pt>
                <c:pt idx="3">
                  <c:v>976.77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D5-CE4F-9DDC-DCD44C7C2273}"/>
            </c:ext>
          </c:extLst>
        </c:ser>
        <c:ser>
          <c:idx val="2"/>
          <c:order val="2"/>
          <c:tx>
            <c:strRef>
              <c:f>Sheet1!$D$42</c:f>
              <c:strCache>
                <c:ptCount val="1"/>
                <c:pt idx="0">
                  <c:v>Numexpr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Sheet1!$A$43:$A$46</c:f>
              <c:strCache>
                <c:ptCount val="4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</c:strCache>
            </c:strRef>
          </c:cat>
          <c:val>
            <c:numRef>
              <c:f>Sheet1!$D$43:$D$46</c:f>
              <c:numCache>
                <c:formatCode>General</c:formatCode>
                <c:ptCount val="4"/>
                <c:pt idx="0">
                  <c:v>4.5213999999999999</c:v>
                </c:pt>
                <c:pt idx="1">
                  <c:v>13.8713</c:v>
                </c:pt>
                <c:pt idx="2">
                  <c:v>47.9574</c:v>
                </c:pt>
                <c:pt idx="3">
                  <c:v>182.99369999999999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D5-CE4F-9DDC-DCD44C7C2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071376"/>
        <c:axId val="218380976"/>
      </c:barChart>
      <c:catAx>
        <c:axId val="219071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Number</a:t>
                </a:r>
                <a:r>
                  <a:rPr lang="en-US" sz="1800" baseline="0"/>
                  <a:t> of samples</a:t>
                </a:r>
                <a:endParaRPr lang="en-US" sz="18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380976"/>
        <c:crosses val="autoZero"/>
        <c:auto val="1"/>
        <c:lblAlgn val="ctr"/>
        <c:lblOffset val="100"/>
        <c:noMultiLvlLbl val="0"/>
      </c:catAx>
      <c:valAx>
        <c:axId val="218380976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Time (s)</a:t>
                </a:r>
              </a:p>
            </c:rich>
          </c:tx>
          <c:layout>
            <c:manualLayout>
              <c:xMode val="edge"/>
              <c:yMode val="edge"/>
              <c:x val="0"/>
              <c:y val="0.359621852823952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07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889479075966159"/>
          <c:y val="2.1970662725915309E-2"/>
          <c:w val="0.2753890464665491"/>
          <c:h val="0.20775541946145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68779597960548"/>
          <c:y val="4.9909108583649268E-2"/>
          <c:w val="0.85080234233585894"/>
          <c:h val="0.776023135996889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Haswell (serial)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Sheet1!$A$19:$A$23</c:f>
              <c:strCache>
                <c:ptCount val="5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</c:strCache>
            </c:strRef>
          </c:cat>
          <c:val>
            <c:numRef>
              <c:f>Sheet1!$B$19:$B$23</c:f>
              <c:numCache>
                <c:formatCode>General</c:formatCode>
                <c:ptCount val="5"/>
                <c:pt idx="0">
                  <c:v>14.16</c:v>
                </c:pt>
                <c:pt idx="1">
                  <c:v>56.85</c:v>
                </c:pt>
                <c:pt idx="2">
                  <c:v>228.17</c:v>
                </c:pt>
                <c:pt idx="3">
                  <c:v>911.93</c:v>
                </c:pt>
                <c:pt idx="4">
                  <c:v>3660.2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85-1A42-B72E-868E6A6A1191}"/>
            </c:ext>
          </c:extLst>
        </c:ser>
        <c:ser>
          <c:idx val="1"/>
          <c:order val="1"/>
          <c:tx>
            <c:strRef>
              <c:f>Sheet1!$C$18</c:f>
              <c:strCache>
                <c:ptCount val="1"/>
                <c:pt idx="0">
                  <c:v>Haswell (10 threads)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Sheet1!$A$19:$A$23</c:f>
              <c:strCache>
                <c:ptCount val="5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</c:strCache>
            </c:strRef>
          </c:cat>
          <c:val>
            <c:numRef>
              <c:f>Sheet1!$C$19:$C$23</c:f>
              <c:numCache>
                <c:formatCode>General</c:formatCode>
                <c:ptCount val="5"/>
                <c:pt idx="0">
                  <c:v>2.35</c:v>
                </c:pt>
                <c:pt idx="1">
                  <c:v>8.61</c:v>
                </c:pt>
                <c:pt idx="2">
                  <c:v>32.619999999999997</c:v>
                </c:pt>
                <c:pt idx="3">
                  <c:v>132.56</c:v>
                </c:pt>
                <c:pt idx="4">
                  <c:v>521.83000000000004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85-1A42-B72E-868E6A6A1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9621967"/>
        <c:axId val="1659623647"/>
      </c:barChart>
      <c:catAx>
        <c:axId val="165962196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Number</a:t>
                </a:r>
                <a:r>
                  <a:rPr lang="en-US" sz="1800" baseline="0" dirty="0"/>
                  <a:t> of samples</a:t>
                </a:r>
                <a:endParaRPr 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623647"/>
        <c:crosses val="autoZero"/>
        <c:auto val="1"/>
        <c:lblAlgn val="ctr"/>
        <c:lblOffset val="100"/>
        <c:noMultiLvlLbl val="0"/>
      </c:catAx>
      <c:valAx>
        <c:axId val="1659623647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Time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621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561069189268009"/>
          <c:y val="3.9516020037581367E-2"/>
          <c:w val="0.33970281501209987"/>
          <c:h val="0.220432578072886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52097212694648"/>
          <c:y val="6.7901234567901231E-2"/>
          <c:w val="0.78076764139342536"/>
          <c:h val="0.750596869835714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Sheet1!$B$48</c:f>
              <c:strCache>
                <c:ptCount val="1"/>
                <c:pt idx="0">
                  <c:v>Dask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Sheet1!$A$49:$A$53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Sheet1!$B$49:$B$53</c:f>
              <c:numCache>
                <c:formatCode>General</c:formatCode>
                <c:ptCount val="5"/>
                <c:pt idx="0">
                  <c:v>18.41</c:v>
                </c:pt>
                <c:pt idx="1">
                  <c:v>18.27</c:v>
                </c:pt>
                <c:pt idx="2">
                  <c:v>16.91</c:v>
                </c:pt>
                <c:pt idx="3">
                  <c:v>16.670000000000002</c:v>
                </c:pt>
                <c:pt idx="4">
                  <c:v>16.86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7-4E41-821B-343EC6787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898960"/>
        <c:axId val="226426352"/>
      </c:barChart>
      <c:catAx>
        <c:axId val="220898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Number</a:t>
                </a:r>
                <a:r>
                  <a:rPr lang="en-US" sz="1800" baseline="0"/>
                  <a:t> of ranks</a:t>
                </a:r>
                <a:endParaRPr lang="en-US" sz="18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426352"/>
        <c:crosses val="autoZero"/>
        <c:auto val="1"/>
        <c:lblAlgn val="ctr"/>
        <c:lblOffset val="100"/>
        <c:noMultiLvlLbl val="0"/>
      </c:catAx>
      <c:valAx>
        <c:axId val="226426352"/>
        <c:scaling>
          <c:orientation val="minMax"/>
          <c:max val="19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Time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898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2470403995049"/>
          <c:y val="6.6815606382535531E-2"/>
          <c:w val="0.83520794253986685"/>
          <c:h val="0.74135788530596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Haswell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15.63</c:v>
                </c:pt>
                <c:pt idx="1">
                  <c:v>62.98</c:v>
                </c:pt>
                <c:pt idx="2">
                  <c:v>247.79</c:v>
                </c:pt>
                <c:pt idx="3">
                  <c:v>940.35</c:v>
                </c:pt>
                <c:pt idx="4">
                  <c:v>3888.85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CE-6849-8439-4C878EDB7F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TITAN_X (cuda)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5.89</c:v>
                </c:pt>
                <c:pt idx="1">
                  <c:v>12.57</c:v>
                </c:pt>
                <c:pt idx="2">
                  <c:v>27.88</c:v>
                </c:pt>
                <c:pt idx="3">
                  <c:v>71.53</c:v>
                </c:pt>
                <c:pt idx="4">
                  <c:v>219.24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CE-6849-8439-4C878EDB7F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TITAN_X (openCL)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5.98</c:v>
                </c:pt>
                <c:pt idx="1">
                  <c:v>12.89</c:v>
                </c:pt>
                <c:pt idx="2">
                  <c:v>28.72</c:v>
                </c:pt>
                <c:pt idx="3">
                  <c:v>76.290000000000006</c:v>
                </c:pt>
                <c:pt idx="4">
                  <c:v>232.72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CE-6849-8439-4C878EDB7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2564127"/>
        <c:axId val="732565823"/>
      </c:barChart>
      <c:catAx>
        <c:axId val="7325641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Number of data points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565823"/>
        <c:crosses val="autoZero"/>
        <c:auto val="1"/>
        <c:lblAlgn val="ctr"/>
        <c:lblOffset val="100"/>
        <c:noMultiLvlLbl val="0"/>
      </c:catAx>
      <c:valAx>
        <c:axId val="732565823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Time (s)</a:t>
                </a:r>
              </a:p>
            </c:rich>
          </c:tx>
          <c:layout>
            <c:manualLayout>
              <c:xMode val="edge"/>
              <c:yMode val="edge"/>
              <c:x val="3.7037037037037035E-2"/>
              <c:y val="0.358481689375660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564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298259242258396"/>
          <c:y val="4.2014367202012071E-2"/>
          <c:w val="0.33305993000874889"/>
          <c:h val="0.228320418281048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52937304977945"/>
          <c:y val="4.7968359634571862E-2"/>
          <c:w val="0.85091522752965842"/>
          <c:h val="0.73461163481390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CUDA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Haswell</c:v>
                </c:pt>
                <c:pt idx="1">
                  <c:v>Tesla K40c</c:v>
                </c:pt>
                <c:pt idx="2">
                  <c:v>Tesla K80</c:v>
                </c:pt>
                <c:pt idx="3">
                  <c:v>Titan X</c:v>
                </c:pt>
                <c:pt idx="4">
                  <c:v>P100</c:v>
                </c:pt>
              </c:strCache>
            </c:strRef>
          </c:cat>
          <c:val>
            <c:numRef>
              <c:f>Sheet1!$B$3:$B$7</c:f>
              <c:numCache>
                <c:formatCode>General</c:formatCode>
                <c:ptCount val="5"/>
                <c:pt idx="0">
                  <c:v>247.79</c:v>
                </c:pt>
                <c:pt idx="1">
                  <c:v>27.69</c:v>
                </c:pt>
                <c:pt idx="2">
                  <c:v>45.19</c:v>
                </c:pt>
                <c:pt idx="3">
                  <c:v>22.4</c:v>
                </c:pt>
                <c:pt idx="4">
                  <c:v>54.98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3A-0C45-BB48-61D721984763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OpenCL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Haswell</c:v>
                </c:pt>
                <c:pt idx="1">
                  <c:v>Tesla K40c</c:v>
                </c:pt>
                <c:pt idx="2">
                  <c:v>Tesla K80</c:v>
                </c:pt>
                <c:pt idx="3">
                  <c:v>Titan X</c:v>
                </c:pt>
                <c:pt idx="4">
                  <c:v>P100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  <c:pt idx="0">
                  <c:v>247.79</c:v>
                </c:pt>
                <c:pt idx="1">
                  <c:v>30.2</c:v>
                </c:pt>
                <c:pt idx="2">
                  <c:v>55.69</c:v>
                </c:pt>
                <c:pt idx="3">
                  <c:v>23.97</c:v>
                </c:pt>
                <c:pt idx="4">
                  <c:v>55.39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3A-0C45-BB48-61D721984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7034591"/>
        <c:axId val="1659152047"/>
      </c:barChart>
      <c:catAx>
        <c:axId val="165703459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Architecture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152047"/>
        <c:crosses val="autoZero"/>
        <c:auto val="1"/>
        <c:lblAlgn val="ctr"/>
        <c:lblOffset val="100"/>
        <c:noMultiLvlLbl val="0"/>
      </c:catAx>
      <c:valAx>
        <c:axId val="1659152047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Time (s)</a:t>
                </a:r>
              </a:p>
            </c:rich>
          </c:tx>
          <c:layout>
            <c:manualLayout>
              <c:xMode val="edge"/>
              <c:yMode val="edge"/>
              <c:x val="9.606481481481478E-3"/>
              <c:y val="0.399382866201478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034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181408573928264"/>
          <c:y val="0.17650408282298044"/>
          <c:w val="0.23189720034995626"/>
          <c:h val="0.213779891759598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44913472424391"/>
          <c:y val="6.5729780466183454E-2"/>
          <c:w val="0.8570951465855704"/>
          <c:h val="0.714255197364919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Sheet1!$B$11</c:f>
              <c:strCache>
                <c:ptCount val="1"/>
                <c:pt idx="0">
                  <c:v>CUDA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Sheet1!$A$12:$A$16</c:f>
              <c:strCache>
                <c:ptCount val="5"/>
                <c:pt idx="0">
                  <c:v>Haswell</c:v>
                </c:pt>
                <c:pt idx="1">
                  <c:v>Tesla K40c</c:v>
                </c:pt>
                <c:pt idx="2">
                  <c:v>Tesla K80</c:v>
                </c:pt>
                <c:pt idx="3">
                  <c:v>Titan X</c:v>
                </c:pt>
                <c:pt idx="4">
                  <c:v>P100</c:v>
                </c:pt>
              </c:strCache>
            </c:strRef>
          </c:cat>
          <c:val>
            <c:numRef>
              <c:f>Sheet1!$B$12:$B$16</c:f>
              <c:numCache>
                <c:formatCode>General</c:formatCode>
                <c:ptCount val="5"/>
                <c:pt idx="0">
                  <c:v>247.79</c:v>
                </c:pt>
                <c:pt idx="1">
                  <c:v>2.2200000000000002</c:v>
                </c:pt>
                <c:pt idx="2">
                  <c:v>2.67</c:v>
                </c:pt>
                <c:pt idx="3">
                  <c:v>3.96</c:v>
                </c:pt>
                <c:pt idx="4">
                  <c:v>3.37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48-1847-8976-3C5D1D82B60F}"/>
            </c:ext>
          </c:extLst>
        </c:ser>
        <c:ser>
          <c:idx val="1"/>
          <c:order val="1"/>
          <c:tx>
            <c:strRef>
              <c:f>Sheet1!$C$11</c:f>
              <c:strCache>
                <c:ptCount val="1"/>
                <c:pt idx="0">
                  <c:v>OpenCL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Sheet1!$A$12:$A$16</c:f>
              <c:strCache>
                <c:ptCount val="5"/>
                <c:pt idx="0">
                  <c:v>Haswell</c:v>
                </c:pt>
                <c:pt idx="1">
                  <c:v>Tesla K40c</c:v>
                </c:pt>
                <c:pt idx="2">
                  <c:v>Tesla K80</c:v>
                </c:pt>
                <c:pt idx="3">
                  <c:v>Titan X</c:v>
                </c:pt>
                <c:pt idx="4">
                  <c:v>P100</c:v>
                </c:pt>
              </c:strCache>
            </c:strRef>
          </c:cat>
          <c:val>
            <c:numRef>
              <c:f>Sheet1!$C$12:$C$16</c:f>
              <c:numCache>
                <c:formatCode>General</c:formatCode>
                <c:ptCount val="5"/>
                <c:pt idx="0">
                  <c:v>247.79</c:v>
                </c:pt>
                <c:pt idx="1">
                  <c:v>1.94</c:v>
                </c:pt>
                <c:pt idx="2">
                  <c:v>1.61</c:v>
                </c:pt>
                <c:pt idx="3">
                  <c:v>4.05</c:v>
                </c:pt>
                <c:pt idx="4">
                  <c:v>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48-1847-8976-3C5D1D82B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56344639"/>
        <c:axId val="1656346319"/>
      </c:barChart>
      <c:catAx>
        <c:axId val="165634463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Architecture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346319"/>
        <c:crosses val="autoZero"/>
        <c:auto val="1"/>
        <c:lblAlgn val="ctr"/>
        <c:lblOffset val="100"/>
        <c:noMultiLvlLbl val="0"/>
      </c:catAx>
      <c:valAx>
        <c:axId val="1656346319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Time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34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627362204724404"/>
          <c:y val="0.18578594342373875"/>
          <c:w val="0.23189720034995626"/>
          <c:h val="0.184063200709182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57A-084D-81BE-56ED8D9AD3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7A-084D-81BE-56ED8D9AD3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57A-084D-81BE-56ED8D9AD3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57A-084D-81BE-56ED8D9AD3CF}"/>
              </c:ext>
            </c:extLst>
          </c:dPt>
          <c:cat>
            <c:strRef>
              <c:f>Sheet1!$C$34:$F$34</c:f>
              <c:strCache>
                <c:ptCount val="4"/>
                <c:pt idx="0">
                  <c:v>Node 1: Titan X</c:v>
                </c:pt>
                <c:pt idx="1">
                  <c:v>Node 2: Titan X </c:v>
                </c:pt>
                <c:pt idx="2">
                  <c:v>Node 3: Tesla K40c </c:v>
                </c:pt>
                <c:pt idx="3">
                  <c:v>Node 4: Tesla K40c </c:v>
                </c:pt>
              </c:strCache>
            </c:strRef>
          </c:cat>
          <c:val>
            <c:numRef>
              <c:f>Sheet1!$C$35:$F$35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6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7A-084D-81BE-56ED8D9AD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0.93128</cdr:x>
      <cdr:y>0.14254</cdr:y>
    </cdr:from>
    <cdr:to>
      <cdr:x>0.93128</cdr:x>
      <cdr:y>0.3625</cdr:y>
    </cdr:to>
    <cdr:cxnSp macro="">
      <cdr:nvCxnSpPr>
        <cdr:cNvPr id="2" name="Straight Arrow Connector 1">
          <a:extLst xmlns:a="http://schemas.openxmlformats.org/drawingml/2006/main">
            <a:ext uri="{FF2B5EF4-FFF2-40B4-BE49-F238E27FC236}">
              <a16:creationId xmlns:a16="http://schemas.microsoft.com/office/drawing/2014/main" id="{F992A927-B002-6C48-80B3-19255CFF4AA7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6461778" y="588690"/>
          <a:ext cx="0" cy="90845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6"/>
          </a:solidFill>
          <a:headEnd type="triangle"/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0.91983</cdr:x>
      <cdr:y>0.21088</cdr:y>
    </cdr:from>
    <cdr:to>
      <cdr:x>1</cdr:x>
      <cdr:y>0.3003</cdr:y>
    </cdr:to>
    <cdr:sp macro="" textlink="">
      <cdr:nvSpPr>
        <cdr:cNvPr id="3" name="TextBox 7">
          <a:extLst xmlns:a="http://schemas.openxmlformats.org/drawingml/2006/main">
            <a:ext uri="{FF2B5EF4-FFF2-40B4-BE49-F238E27FC236}">
              <a16:creationId xmlns:a16="http://schemas.microsoft.com/office/drawing/2014/main" id="{B754B3D0-7DD0-974E-8C7C-19B194166066}"/>
            </a:ext>
          </a:extLst>
        </cdr:cNvPr>
        <cdr:cNvSpPr txBox="1"/>
      </cdr:nvSpPr>
      <cdr:spPr>
        <a:xfrm xmlns:a="http://schemas.openxmlformats.org/drawingml/2006/main">
          <a:off x="6382303" y="870930"/>
          <a:ext cx="55627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17x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C5B56-155A-8A4F-A200-15510EAC000D}" type="datetime1">
              <a:rPr lang="en-US" smtClean="0"/>
              <a:t>11/6/18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Los Alamos National Laboratory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DA938-9C0B-3841-966A-9297D5C04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09318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Los Alamos National Laboratory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268CE-33B7-7549-BEF6-7F438D74A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39167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13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CAF is a correlation function </a:t>
            </a:r>
          </a:p>
          <a:p>
            <a:r>
              <a:rPr lang="en-US" dirty="0"/>
              <a:t>Takes frequency and time offset as independent variables</a:t>
            </a:r>
          </a:p>
          <a:p>
            <a:r>
              <a:rPr lang="en-US" dirty="0"/>
              <a:t>Peaks when the values match the inherent offset embedded in the signal due to geometry of the collectors and the emitter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6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51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69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43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Numexpr</a:t>
            </a:r>
            <a:r>
              <a:rPr lang="en-US" dirty="0"/>
              <a:t>: sped-up the vectorized code by approximately a factor of 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14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27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12x improvement in performance compared to non-vectorized </a:t>
            </a:r>
            <a:r>
              <a:rPr lang="en-US" dirty="0" err="1"/>
              <a:t>numpy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91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62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17x improvement compared to the serial code run on Intel Haswell CPU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40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 uses JIT and lazy evaluation strategy. Therefore, using vectorized code is beneficial.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46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0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36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24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49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20232FE-02A3-6D41-B422-B15757ACBFED}" type="datetime1">
              <a:rPr lang="en-US" smtClean="0"/>
              <a:t>11/6/18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268CE-33B7-7549-BEF6-7F438D74ABC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7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lk-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-1371600" y="0"/>
            <a:ext cx="1371600" cy="2677650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NOTE</a:t>
            </a:r>
            <a:r>
              <a:rPr lang="en-US" sz="1200" b="0" dirty="0">
                <a:solidFill>
                  <a:srgbClr val="000000"/>
                </a:solidFill>
              </a:rPr>
              <a:t>: THIS IS YOUR WALK-IN SLIDE OPTION #1.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 of the Title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Slide, display this slide on the venue screen while your audience is arriving.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</a:t>
            </a:r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title slide.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5258058"/>
            <a:ext cx="9144000" cy="4663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D0C2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4572000" y="5539707"/>
            <a:ext cx="45720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Managed by Triad National Security, LLC for the U.S. Department of Energy’s NNSA</a:t>
            </a:r>
          </a:p>
        </p:txBody>
      </p:sp>
      <p:pic>
        <p:nvPicPr>
          <p:cNvPr id="9" name="Picture 8" descr="LANL_allWHITE.ai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21" t="26248" r="27098" b="30198"/>
          <a:stretch/>
        </p:blipFill>
        <p:spPr>
          <a:xfrm>
            <a:off x="545314" y="321028"/>
            <a:ext cx="7542237" cy="3763219"/>
          </a:xfrm>
          <a:prstGeom prst="rect">
            <a:avLst/>
          </a:prstGeom>
        </p:spPr>
      </p:pic>
      <p:pic>
        <p:nvPicPr>
          <p:cNvPr id="13" name="Picture 12" descr="NNSA_80%.ai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16" t="44234" r="25200" b="40485"/>
          <a:stretch/>
        </p:blipFill>
        <p:spPr>
          <a:xfrm>
            <a:off x="8104485" y="5291926"/>
            <a:ext cx="961301" cy="32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1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lk-in slide - Photo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5258058"/>
            <a:ext cx="9144000" cy="4663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D0C2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4572000" y="5539707"/>
            <a:ext cx="45720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Managed by Triad National Security, LLC for the U.S. Department of Energy’s NNSA</a:t>
            </a:r>
          </a:p>
        </p:txBody>
      </p:sp>
      <p:pic>
        <p:nvPicPr>
          <p:cNvPr id="12" name="Picture 11" descr="NNSA_80%.ai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16" t="44234" r="25200" b="40485"/>
          <a:stretch/>
        </p:blipFill>
        <p:spPr>
          <a:xfrm>
            <a:off x="8087553" y="5271918"/>
            <a:ext cx="961301" cy="321552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8467"/>
            <a:ext cx="5334000" cy="5266267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8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ight Triangle 4"/>
          <p:cNvSpPr/>
          <p:nvPr userDrawn="1"/>
        </p:nvSpPr>
        <p:spPr>
          <a:xfrm>
            <a:off x="5334000" y="-8467"/>
            <a:ext cx="3810000" cy="5257800"/>
          </a:xfrm>
          <a:custGeom>
            <a:avLst/>
            <a:gdLst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3810000 w 3810000"/>
              <a:gd name="connsiteY2" fmla="*/ 5257800 h 5257800"/>
              <a:gd name="connsiteX3" fmla="*/ 0 w 3810000"/>
              <a:gd name="connsiteY3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337733 w 3810000"/>
              <a:gd name="connsiteY2" fmla="*/ 3302000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337733 w 3810000"/>
              <a:gd name="connsiteY2" fmla="*/ 3302000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337733 w 3810000"/>
              <a:gd name="connsiteY2" fmla="*/ 3302000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0 w 3810000"/>
              <a:gd name="connsiteY2" fmla="*/ 3970867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0 w 3810000"/>
              <a:gd name="connsiteY2" fmla="*/ 3970867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0 w 3810000"/>
              <a:gd name="connsiteY2" fmla="*/ 3970867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0 w 3810000"/>
              <a:gd name="connsiteY2" fmla="*/ 3970867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0 w 3810000"/>
              <a:gd name="connsiteY2" fmla="*/ 3970867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0 w 3810000"/>
              <a:gd name="connsiteY2" fmla="*/ 3970867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346200 w 3810000"/>
              <a:gd name="connsiteY2" fmla="*/ 3852333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346200 w 3810000"/>
              <a:gd name="connsiteY2" fmla="*/ 3852333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049867 w 3810000"/>
              <a:gd name="connsiteY2" fmla="*/ 3869266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049867 w 3810000"/>
              <a:gd name="connsiteY2" fmla="*/ 3869266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049867 w 3810000"/>
              <a:gd name="connsiteY2" fmla="*/ 3869266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049867 w 3810000"/>
              <a:gd name="connsiteY2" fmla="*/ 3869266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049867 w 3810000"/>
              <a:gd name="connsiteY2" fmla="*/ 3869266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1 w 3810000"/>
              <a:gd name="connsiteY2" fmla="*/ 3911599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1 w 3810000"/>
              <a:gd name="connsiteY2" fmla="*/ 3911599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1 w 3810000"/>
              <a:gd name="connsiteY2" fmla="*/ 3911599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  <a:gd name="connsiteX0" fmla="*/ 0 w 3810000"/>
              <a:gd name="connsiteY0" fmla="*/ 5257800 h 5257800"/>
              <a:gd name="connsiteX1" fmla="*/ 0 w 3810000"/>
              <a:gd name="connsiteY1" fmla="*/ 0 h 5257800"/>
              <a:gd name="connsiteX2" fmla="*/ 1193801 w 3810000"/>
              <a:gd name="connsiteY2" fmla="*/ 3911599 h 5257800"/>
              <a:gd name="connsiteX3" fmla="*/ 3810000 w 3810000"/>
              <a:gd name="connsiteY3" fmla="*/ 5257800 h 5257800"/>
              <a:gd name="connsiteX4" fmla="*/ 0 w 3810000"/>
              <a:gd name="connsiteY4" fmla="*/ 5257800 h 525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257800">
                <a:moveTo>
                  <a:pt x="0" y="5257800"/>
                </a:moveTo>
                <a:lnTo>
                  <a:pt x="0" y="0"/>
                </a:lnTo>
                <a:cubicBezTo>
                  <a:pt x="16933" y="708378"/>
                  <a:pt x="59269" y="2737554"/>
                  <a:pt x="1193801" y="3911599"/>
                </a:cubicBezTo>
                <a:cubicBezTo>
                  <a:pt x="1899356" y="4580464"/>
                  <a:pt x="2791178" y="5012267"/>
                  <a:pt x="3810000" y="5257800"/>
                </a:cubicBezTo>
                <a:lnTo>
                  <a:pt x="0" y="5257800"/>
                </a:lnTo>
                <a:close/>
              </a:path>
            </a:pathLst>
          </a:custGeom>
          <a:solidFill>
            <a:srgbClr val="080419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884335" y="2743202"/>
            <a:ext cx="2971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1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dirty="0">
                <a:solidFill>
                  <a:srgbClr val="FFFFFF">
                    <a:alpha val="75000"/>
                  </a:srgbClr>
                </a:solidFill>
                <a:latin typeface="Arial"/>
                <a:cs typeface="Arial"/>
              </a:rPr>
              <a:t>Delivering science and technology</a:t>
            </a:r>
            <a:br>
              <a:rPr lang="en-US" sz="1400" b="0" i="0" baseline="0" dirty="0">
                <a:solidFill>
                  <a:srgbClr val="FFFFFF">
                    <a:alpha val="75000"/>
                  </a:srgbClr>
                </a:solidFill>
                <a:latin typeface="Arial"/>
                <a:cs typeface="Arial"/>
              </a:rPr>
            </a:br>
            <a:r>
              <a:rPr lang="en-US" sz="1400" b="0" i="0" baseline="0" dirty="0">
                <a:solidFill>
                  <a:srgbClr val="FFFFFF">
                    <a:alpha val="75000"/>
                  </a:srgbClr>
                </a:solidFill>
                <a:latin typeface="Arial"/>
                <a:cs typeface="Arial"/>
              </a:rPr>
              <a:t>to protect our nation</a:t>
            </a:r>
            <a:br>
              <a:rPr lang="en-US" sz="1400" b="0" i="0" baseline="0" dirty="0">
                <a:solidFill>
                  <a:srgbClr val="FFFFFF">
                    <a:alpha val="75000"/>
                  </a:srgbClr>
                </a:solidFill>
                <a:latin typeface="Arial"/>
                <a:cs typeface="Arial"/>
              </a:rPr>
            </a:br>
            <a:r>
              <a:rPr lang="en-US" sz="1400" b="0" i="0" baseline="0" dirty="0">
                <a:solidFill>
                  <a:srgbClr val="FFFFFF">
                    <a:alpha val="75000"/>
                  </a:srgbClr>
                </a:solidFill>
                <a:latin typeface="Arial"/>
                <a:cs typeface="Arial"/>
              </a:rPr>
              <a:t>and promote world stability</a:t>
            </a:r>
          </a:p>
          <a:p>
            <a:pPr algn="ctr"/>
            <a:endParaRPr lang="en-US" sz="1400" dirty="0">
              <a:solidFill>
                <a:srgbClr val="FFFFFF">
                  <a:alpha val="75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439333" y="2"/>
            <a:ext cx="1439333" cy="3231647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NOTE</a:t>
            </a:r>
            <a:r>
              <a:rPr lang="en-US" sz="1200" b="0" dirty="0">
                <a:solidFill>
                  <a:srgbClr val="000000"/>
                </a:solidFill>
              </a:rPr>
              <a:t>: THIS IS YOUR WALK</a:t>
            </a:r>
            <a:r>
              <a:rPr lang="en-US" sz="1200" b="0" baseline="0" dirty="0">
                <a:solidFill>
                  <a:srgbClr val="000000"/>
                </a:solidFill>
              </a:rPr>
              <a:t>-IN </a:t>
            </a:r>
            <a:r>
              <a:rPr lang="en-US" sz="1200" b="0" dirty="0">
                <a:solidFill>
                  <a:srgbClr val="000000"/>
                </a:solidFill>
              </a:rPr>
              <a:t>SLIDE OPTION #2.</a:t>
            </a:r>
            <a:r>
              <a:rPr lang="en-US" sz="1200" b="0" baseline="0" dirty="0">
                <a:solidFill>
                  <a:srgbClr val="000000"/>
                </a:solidFill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 of the Title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Slide, display this slide on the venue screen while your audience is arriving.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</a:t>
            </a:r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title slide.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dirty="0">
                <a:effectLst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only a high-resolution photograph.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15" name="Picture 14" descr="LANL_allWHITE.ai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21" t="26248" r="27098" b="30198"/>
          <a:stretch/>
        </p:blipFill>
        <p:spPr>
          <a:xfrm>
            <a:off x="5582838" y="600428"/>
            <a:ext cx="3055811" cy="152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1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360360"/>
            <a:ext cx="9144000" cy="408124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"/>
            <a:ext cx="7772400" cy="1361134"/>
          </a:xfrm>
          <a:prstGeom prst="rect">
            <a:avLst/>
          </a:prstGeom>
        </p:spPr>
        <p:txBody>
          <a:bodyPr lIns="91433" tIns="45717" rIns="91433" bIns="45717" anchor="b"/>
          <a:lstStyle>
            <a:lvl1pPr algn="r">
              <a:defRPr sz="3200" b="0" i="0">
                <a:solidFill>
                  <a:srgbClr val="FFFFFF"/>
                </a:solidFill>
                <a:latin typeface="+mj-lt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143500" y="3165407"/>
            <a:ext cx="3543300" cy="606908"/>
          </a:xfrm>
          <a:prstGeom prst="rect">
            <a:avLst/>
          </a:prstGeom>
        </p:spPr>
        <p:txBody>
          <a:bodyPr vert="horz" lIns="91433" tIns="45717" rIns="91433" bIns="45717" anchor="b"/>
          <a:lstStyle>
            <a:lvl1pPr marL="0" indent="0" algn="r">
              <a:buNone/>
              <a:defRPr sz="2000" b="1">
                <a:solidFill>
                  <a:schemeClr val="tx1"/>
                </a:solidFill>
              </a:defRPr>
            </a:lvl1pPr>
            <a:lvl2pPr marL="457164" indent="0">
              <a:buNone/>
              <a:defRPr sz="2400" b="1">
                <a:solidFill>
                  <a:schemeClr val="tx1"/>
                </a:solidFill>
              </a:defRPr>
            </a:lvl2pPr>
            <a:lvl3pPr marL="914327" indent="0">
              <a:buNone/>
              <a:defRPr sz="2400" b="1">
                <a:solidFill>
                  <a:schemeClr val="tx1"/>
                </a:solidFill>
              </a:defRPr>
            </a:lvl3pPr>
            <a:lvl4pPr marL="1371491" indent="0">
              <a:buNone/>
              <a:defRPr sz="2400" b="1">
                <a:solidFill>
                  <a:schemeClr val="tx1"/>
                </a:solidFill>
              </a:defRPr>
            </a:lvl4pPr>
            <a:lvl5pPr marL="1828654" indent="0">
              <a:buNone/>
              <a:defRPr sz="24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presenter(s)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143500" y="3772967"/>
            <a:ext cx="3543300" cy="627160"/>
          </a:xfrm>
          <a:prstGeom prst="rect">
            <a:avLst/>
          </a:prstGeom>
        </p:spPr>
        <p:txBody>
          <a:bodyPr vert="horz" lIns="91433" tIns="45717" rIns="91433" bIns="45717"/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360361"/>
            <a:ext cx="7772400" cy="907423"/>
          </a:xfrm>
          <a:prstGeom prst="rect">
            <a:avLst/>
          </a:prstGeom>
        </p:spPr>
        <p:txBody>
          <a:bodyPr vert="horz" lIns="91433" tIns="45717" rIns="91433" bIns="45717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164" indent="0" algn="r">
              <a:buNone/>
              <a:defRPr sz="3600"/>
            </a:lvl2pPr>
            <a:lvl3pPr marL="914327" indent="0" algn="r">
              <a:buNone/>
              <a:defRPr sz="3600"/>
            </a:lvl3pPr>
            <a:lvl4pPr marL="1371491" indent="0" algn="r">
              <a:buNone/>
              <a:defRPr sz="3600"/>
            </a:lvl4pPr>
            <a:lvl5pPr marL="1828654" indent="0" algn="r">
              <a:buNone/>
              <a:defRPr sz="36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196668" y="5441602"/>
            <a:ext cx="1947333" cy="263409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LA-UR# </a:t>
            </a:r>
          </a:p>
        </p:txBody>
      </p:sp>
      <p:pic>
        <p:nvPicPr>
          <p:cNvPr id="18" name="Picture 17" descr="Untitled-1.jpg"/>
          <p:cNvPicPr>
            <a:picLocks noChangeAspect="1"/>
          </p:cNvPicPr>
          <p:nvPr userDrawn="1"/>
        </p:nvPicPr>
        <p:blipFill rotWithShape="1">
          <a:blip r:embed="rId2" cstate="screen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933" y="2951308"/>
            <a:ext cx="4351867" cy="2191209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4572000" y="4989149"/>
            <a:ext cx="4572000" cy="452454"/>
            <a:chOff x="4572000" y="5026384"/>
            <a:chExt cx="4572000" cy="452454"/>
          </a:xfrm>
        </p:grpSpPr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4572000" y="5294172"/>
              <a:ext cx="45720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600" b="0" i="0" u="none" strike="noStrike" kern="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itchFamily="34" charset="0"/>
                  <a:ea typeface="ＭＳ Ｐゴシック" pitchFamily="34" charset="-128"/>
                </a:rPr>
                <a:t>Managed by Triad National Security, LLC for the U.S. Department of Energy’s NNSA</a:t>
              </a:r>
            </a:p>
          </p:txBody>
        </p:sp>
        <p:pic>
          <p:nvPicPr>
            <p:cNvPr id="21" name="Picture 20" descr="NNSA_80%.ai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116" t="44234" r="25200" b="40485"/>
            <a:stretch/>
          </p:blipFill>
          <p:spPr>
            <a:xfrm>
              <a:off x="8087551" y="5026384"/>
              <a:ext cx="961301" cy="321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991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820911"/>
            <a:ext cx="9144000" cy="45898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"/>
            <a:ext cx="8229600" cy="820911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agenda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C695E-3847-284B-804A-F0C0441E204C}" type="datetime1">
              <a:rPr lang="en-US" smtClean="0"/>
              <a:t>11/6/18</a:t>
            </a:fld>
            <a:r>
              <a:rPr lang="en-US" dirty="0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631268" y="943030"/>
            <a:ext cx="0" cy="43284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895601" y="943031"/>
            <a:ext cx="1617663" cy="317562"/>
          </a:xfrm>
          <a:prstGeom prst="rect">
            <a:avLst/>
          </a:prstGeom>
        </p:spPr>
        <p:txBody>
          <a:bodyPr vert="horz"/>
          <a:lstStyle>
            <a:lvl1pPr marL="0" indent="0" algn="r" defTabSz="-741363">
              <a:buFont typeface="Arial"/>
              <a:buNone/>
              <a:tabLst/>
              <a:defRPr sz="1100" b="0"/>
            </a:lvl1pPr>
            <a:lvl2pPr marL="231775" indent="0" defTabSz="-741363">
              <a:buNone/>
              <a:tabLst/>
              <a:defRPr sz="1050"/>
            </a:lvl2pPr>
            <a:lvl3pPr marL="455612" indent="0" defTabSz="-741363">
              <a:buNone/>
              <a:tabLst/>
              <a:defRPr sz="1000"/>
            </a:lvl3pPr>
            <a:lvl4pPr marL="681037" indent="0" defTabSz="-741363">
              <a:buNone/>
              <a:tabLst/>
              <a:defRPr sz="900"/>
            </a:lvl4pPr>
            <a:lvl5pPr marL="912813" indent="0" defTabSz="-741363">
              <a:buNone/>
              <a:tabLst/>
              <a:defRPr sz="900"/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895601" y="1568548"/>
            <a:ext cx="1617663" cy="317562"/>
          </a:xfrm>
          <a:prstGeom prst="rect">
            <a:avLst/>
          </a:prstGeom>
        </p:spPr>
        <p:txBody>
          <a:bodyPr vert="horz"/>
          <a:lstStyle>
            <a:lvl1pPr marL="0" indent="0" algn="r" defTabSz="-741363">
              <a:buFont typeface="Arial"/>
              <a:buNone/>
              <a:tabLst/>
              <a:defRPr sz="1100" b="0"/>
            </a:lvl1pPr>
            <a:lvl2pPr marL="231775" indent="0" defTabSz="-741363">
              <a:buNone/>
              <a:tabLst/>
              <a:defRPr sz="1050"/>
            </a:lvl2pPr>
            <a:lvl3pPr marL="455612" indent="0" defTabSz="-741363">
              <a:buNone/>
              <a:tabLst/>
              <a:defRPr sz="1000"/>
            </a:lvl3pPr>
            <a:lvl4pPr marL="681037" indent="0" defTabSz="-741363">
              <a:buNone/>
              <a:tabLst/>
              <a:defRPr sz="900"/>
            </a:lvl4pPr>
            <a:lvl5pPr marL="912813" indent="0" defTabSz="-741363">
              <a:buNone/>
              <a:tabLst/>
              <a:defRPr sz="900"/>
            </a:lvl5pPr>
          </a:lstStyle>
          <a:p>
            <a:pPr lvl="0"/>
            <a:r>
              <a:rPr lang="en-US" dirty="0"/>
              <a:t>Click to edit location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43030"/>
            <a:ext cx="3886200" cy="4328440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  <a:lvl2pPr marL="346075" indent="-171450">
              <a:defRPr sz="1800"/>
            </a:lvl2pPr>
            <a:lvl3pPr marL="515938" indent="-173038">
              <a:defRPr sz="1600"/>
            </a:lvl3pPr>
            <a:lvl4pPr marL="685800" indent="-173038">
              <a:defRPr sz="1400"/>
            </a:lvl4pPr>
            <a:lvl5pPr marL="855663" indent="-174625">
              <a:defRPr/>
            </a:lvl5pPr>
          </a:lstStyle>
          <a:p>
            <a:pPr lvl="0"/>
            <a:r>
              <a:rPr lang="en-US" dirty="0"/>
              <a:t>Click to edit agenda item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Picture 16" descr="Untitled-1.jpg"/>
          <p:cNvPicPr>
            <a:picLocks noChangeAspect="1"/>
          </p:cNvPicPr>
          <p:nvPr userDrawn="1"/>
        </p:nvPicPr>
        <p:blipFill rotWithShape="1">
          <a:blip r:embed="rId2" cstate="screen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933" y="2951308"/>
            <a:ext cx="4351867" cy="219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5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20149"/>
            <a:ext cx="8229600" cy="820911"/>
          </a:xfrm>
          <a:prstGeom prst="rect">
            <a:avLst/>
          </a:prstGeom>
        </p:spPr>
        <p:txBody>
          <a:bodyPr anchor="ctr"/>
          <a:lstStyle>
            <a:lvl1pPr algn="ctr">
              <a:defRPr b="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A6442-326F-BF43-9512-C754596C1A34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2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820911"/>
            <a:ext cx="9144000" cy="45898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"/>
            <a:ext cx="8229600" cy="820911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 dirty="0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43030"/>
            <a:ext cx="8229600" cy="4328440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  <a:lvl2pPr marL="346075" indent="-171450">
              <a:defRPr sz="1800"/>
            </a:lvl2pPr>
            <a:lvl3pPr marL="515938" indent="-173038">
              <a:defRPr sz="1600"/>
            </a:lvl3pPr>
            <a:lvl4pPr marL="685800" indent="-173038">
              <a:defRPr sz="1400"/>
            </a:lvl4pPr>
            <a:lvl5pPr marL="855663" indent="-174625">
              <a:defRPr/>
            </a:lvl5pPr>
          </a:lstStyle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8289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-9470"/>
            <a:ext cx="8229600" cy="952500"/>
          </a:xfrm>
          <a:prstGeom prst="rect">
            <a:avLst/>
          </a:prstGeom>
        </p:spPr>
        <p:txBody>
          <a:bodyPr vert="horz" anchor="ctr"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497D45A-E2C2-5444-8727-94AA467EBF1A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43030"/>
            <a:ext cx="8229600" cy="4328440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FFFFFF"/>
                </a:solidFill>
              </a:defRPr>
            </a:lvl1pPr>
            <a:lvl2pPr marL="346075" indent="-171450">
              <a:defRPr sz="1800">
                <a:solidFill>
                  <a:srgbClr val="FFFFFF"/>
                </a:solidFill>
              </a:defRPr>
            </a:lvl2pPr>
            <a:lvl3pPr marL="515938" indent="-173038">
              <a:defRPr sz="1600">
                <a:solidFill>
                  <a:srgbClr val="FFFFFF"/>
                </a:solidFill>
              </a:defRPr>
            </a:lvl3pPr>
            <a:lvl4pPr marL="685800" indent="-173038">
              <a:defRPr sz="1400">
                <a:solidFill>
                  <a:srgbClr val="FFFFFF"/>
                </a:solidFill>
              </a:defRPr>
            </a:lvl4pPr>
            <a:lvl5pPr marL="855663" indent="-174625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082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19853"/>
            <a:ext cx="9144000" cy="50908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D5A60-AEBD-CD41-AE13-C139EF5F076B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9852"/>
            <a:ext cx="8229600" cy="50106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943030"/>
            <a:ext cx="8229600" cy="4328440"/>
          </a:xfrm>
          <a:prstGeom prst="rect">
            <a:avLst/>
          </a:prstGeom>
        </p:spPr>
        <p:txBody>
          <a:bodyPr/>
          <a:lstStyle>
            <a:lvl1pPr>
              <a:defRPr sz="2000" b="0"/>
            </a:lvl1pPr>
            <a:lvl2pPr marL="346075" indent="-171450">
              <a:defRPr sz="1800"/>
            </a:lvl2pPr>
            <a:lvl3pPr marL="515938" indent="-173038">
              <a:defRPr sz="1600"/>
            </a:lvl3pPr>
            <a:lvl4pPr marL="685800" indent="-173038">
              <a:defRPr sz="1400"/>
            </a:lvl4pPr>
            <a:lvl5pPr marL="855663" indent="-174625">
              <a:defRPr/>
            </a:lvl5pPr>
          </a:lstStyle>
          <a:p>
            <a:pPr lvl="0"/>
            <a:r>
              <a:rPr lang="en-US" dirty="0"/>
              <a:t>Click to edit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998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tat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9309"/>
            <a:ext cx="9144000" cy="5256829"/>
          </a:xfrm>
          <a:prstGeom prst="rect">
            <a:avLst/>
          </a:prstGeom>
        </p:spPr>
        <p:txBody>
          <a:bodyPr vert="horz" lIns="91433" tIns="45717" rIns="91433" bIns="45717" anchor="ctr"/>
          <a:lstStyle>
            <a:lvl1pPr marL="0" marR="0" indent="0" algn="ctr" defTabSz="45716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500" smtClean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75329" y="3046995"/>
            <a:ext cx="5393342" cy="461659"/>
          </a:xfrm>
          <a:prstGeom prst="rect">
            <a:avLst/>
          </a:prstGeom>
          <a:noFill/>
        </p:spPr>
        <p:txBody>
          <a:bodyPr vert="horz" wrap="square" lIns="91433" tIns="45717" rIns="91433" bIns="45717">
            <a:spAutoFit/>
          </a:bodyPr>
          <a:lstStyle>
            <a:lvl1pPr algn="ctr"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statement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-117070" y="1114871"/>
            <a:ext cx="101168" cy="335921"/>
          </a:xfrm>
          <a:prstGeom prst="rect">
            <a:avLst/>
          </a:prstGeom>
          <a:solidFill>
            <a:srgbClr val="2682C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-117070" y="1450791"/>
            <a:ext cx="101168" cy="335921"/>
          </a:xfrm>
          <a:prstGeom prst="rect">
            <a:avLst/>
          </a:prstGeom>
          <a:solidFill>
            <a:srgbClr val="EA772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-117070" y="1786711"/>
            <a:ext cx="101168" cy="335921"/>
          </a:xfrm>
          <a:prstGeom prst="rect">
            <a:avLst/>
          </a:prstGeom>
          <a:solidFill>
            <a:srgbClr val="F4482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 userDrawn="1"/>
        </p:nvSpPr>
        <p:spPr>
          <a:xfrm>
            <a:off x="-117070" y="2122632"/>
            <a:ext cx="101168" cy="335921"/>
          </a:xfrm>
          <a:prstGeom prst="rect">
            <a:avLst/>
          </a:prstGeom>
          <a:solidFill>
            <a:srgbClr val="22935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-117070" y="1"/>
            <a:ext cx="101168" cy="335921"/>
          </a:xfrm>
          <a:prstGeom prst="rect">
            <a:avLst/>
          </a:prstGeom>
          <a:solidFill>
            <a:srgbClr val="0D0E2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-117070" y="335921"/>
            <a:ext cx="101168" cy="335921"/>
          </a:xfrm>
          <a:prstGeom prst="rect">
            <a:avLst/>
          </a:prstGeom>
          <a:solidFill>
            <a:srgbClr val="F8B61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-117070" y="727310"/>
            <a:ext cx="101168" cy="3359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58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51D7D"/>
            </a:gs>
            <a:gs pos="100000">
              <a:schemeClr val="accent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-1" y="5409848"/>
            <a:ext cx="3310467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004050" y="5409848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33415E80-817E-41B3-A1DB-15C0B125CF72}" type="datetime1">
              <a:rPr lang="en-US" smtClean="0"/>
              <a:pPr/>
              <a:t>11/6/18</a:t>
            </a:fld>
            <a:r>
              <a:rPr lang="en-US" dirty="0"/>
              <a:t>   |   </a:t>
            </a:r>
            <a:fld id="{5D01E7E5-6465-7A46-A26D-BAABC2D34D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-117070" y="1238744"/>
            <a:ext cx="101168" cy="373246"/>
          </a:xfrm>
          <a:prstGeom prst="rect">
            <a:avLst/>
          </a:prstGeom>
          <a:solidFill>
            <a:srgbClr val="2682C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-117070" y="1611989"/>
            <a:ext cx="101168" cy="373246"/>
          </a:xfrm>
          <a:prstGeom prst="rect">
            <a:avLst/>
          </a:prstGeom>
          <a:solidFill>
            <a:srgbClr val="EA772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-117070" y="1985234"/>
            <a:ext cx="101168" cy="373246"/>
          </a:xfrm>
          <a:prstGeom prst="rect">
            <a:avLst/>
          </a:prstGeom>
          <a:solidFill>
            <a:srgbClr val="F4482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-117070" y="2358479"/>
            <a:ext cx="101168" cy="373246"/>
          </a:xfrm>
          <a:prstGeom prst="rect">
            <a:avLst/>
          </a:prstGeom>
          <a:solidFill>
            <a:srgbClr val="22935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-117070" y="0"/>
            <a:ext cx="101168" cy="373246"/>
          </a:xfrm>
          <a:prstGeom prst="rect">
            <a:avLst/>
          </a:prstGeom>
          <a:solidFill>
            <a:srgbClr val="0D0E2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-117070" y="373245"/>
            <a:ext cx="101168" cy="373246"/>
          </a:xfrm>
          <a:prstGeom prst="rect">
            <a:avLst/>
          </a:prstGeom>
          <a:solidFill>
            <a:srgbClr val="F8B61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-117070" y="808120"/>
            <a:ext cx="101168" cy="3732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-635000" y="-2"/>
            <a:ext cx="517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rgbClr val="0D0C2E"/>
                </a:solidFill>
              </a:rPr>
              <a:t>NOTE:</a:t>
            </a:r>
          </a:p>
          <a:p>
            <a:pPr algn="r"/>
            <a:r>
              <a:rPr lang="en-US" sz="800" dirty="0">
                <a:solidFill>
                  <a:srgbClr val="0D0C2E"/>
                </a:solidFill>
              </a:rPr>
              <a:t>This is</a:t>
            </a:r>
            <a:r>
              <a:rPr lang="en-US" sz="800" baseline="0" dirty="0">
                <a:solidFill>
                  <a:srgbClr val="0D0C2E"/>
                </a:solidFill>
              </a:rPr>
              <a:t> the lab color palette.</a:t>
            </a:r>
            <a:endParaRPr lang="en-US" sz="800" baseline="0" dirty="0">
              <a:solidFill>
                <a:srgbClr val="0D0C2E"/>
              </a:solidFill>
              <a:latin typeface="Wingdings"/>
              <a:ea typeface="Wingdings"/>
              <a:cs typeface="Wingdings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34279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49" r:id="rId3"/>
    <p:sldLayoutId id="2147483673" r:id="rId4"/>
    <p:sldLayoutId id="2147483671" r:id="rId5"/>
    <p:sldLayoutId id="2147483650" r:id="rId6"/>
    <p:sldLayoutId id="2147483660" r:id="rId7"/>
    <p:sldLayoutId id="2147483674" r:id="rId8"/>
    <p:sldLayoutId id="2147483677" r:id="rId9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1714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303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54075" indent="-173038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87438" indent="-174625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iy6_CKp67eAhWtIjQIHdjDBKQQjRx6BAgBEAU&amp;url=https://visibleearth.nasa.gov/view.php?id%3D54488&amp;psig=AOvVaw1kD_iZ5VXIedeeSfek1ULT&amp;ust=154099368237857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Word_Macro-Enabled_Document.docm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99405" y="1"/>
            <a:ext cx="8537098" cy="1361134"/>
          </a:xfrm>
        </p:spPr>
        <p:txBody>
          <a:bodyPr/>
          <a:lstStyle/>
          <a:p>
            <a:r>
              <a:rPr lang="en-US" dirty="0"/>
              <a:t>Accelerating the Signal Alignment Process in Time Evolving Geometries using Python</a:t>
            </a:r>
            <a:endParaRPr lang="en-U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Vinay B. Ramakrishnaiah</a:t>
            </a:r>
          </a:p>
          <a:p>
            <a:r>
              <a:rPr lang="en-US" dirty="0"/>
              <a:t>Zachary K. Baker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11/12/2018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LA-UR-18-30512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197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32A3-F47F-1040-A02F-56356D5148F3}" type="datetime1">
              <a:rPr lang="en-US" smtClean="0"/>
              <a:t>11/6/18</a:t>
            </a:fld>
            <a:r>
              <a:rPr lang="en-US" dirty="0"/>
              <a:t>   |   </a:t>
            </a:r>
            <a:fld id="{5D01E7E5-6465-7A46-A26D-BAABC2D34D38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Los Alamos National Laboratory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34477"/>
            <a:ext cx="4731271" cy="3895596"/>
          </a:xfrm>
        </p:spPr>
        <p:txBody>
          <a:bodyPr/>
          <a:lstStyle/>
          <a:p>
            <a:r>
              <a:rPr lang="en-US" sz="1800" dirty="0"/>
              <a:t>Space borne radiometers</a:t>
            </a:r>
          </a:p>
          <a:p>
            <a:pPr lvl="1"/>
            <a:r>
              <a:rPr lang="en-US" dirty="0"/>
              <a:t>Constrained by antenna size</a:t>
            </a:r>
          </a:p>
          <a:p>
            <a:pPr lvl="1"/>
            <a:r>
              <a:rPr lang="en-US" dirty="0"/>
              <a:t>Not capable of achieving desired spatial resolution</a:t>
            </a:r>
          </a:p>
          <a:p>
            <a:r>
              <a:rPr lang="en-US" sz="1800" dirty="0"/>
              <a:t>Use multiple radiometers</a:t>
            </a:r>
          </a:p>
          <a:p>
            <a:pPr lvl="1"/>
            <a:r>
              <a:rPr lang="en-US" dirty="0"/>
              <a:t>Dynamic beamforming arrays (DBAs)</a:t>
            </a:r>
          </a:p>
          <a:p>
            <a:pPr lvl="2"/>
            <a:r>
              <a:rPr lang="en-US" sz="1800" dirty="0"/>
              <a:t>Large synthetic aperture</a:t>
            </a:r>
          </a:p>
          <a:p>
            <a:pPr lvl="2"/>
            <a:r>
              <a:rPr lang="en-US" sz="1800" dirty="0"/>
              <a:t>Improves signal-to-noise ratio with directed beams</a:t>
            </a:r>
          </a:p>
          <a:p>
            <a:pPr lvl="2"/>
            <a:r>
              <a:rPr lang="en-US" sz="1800" dirty="0"/>
              <a:t>Reduces co-channel interference</a:t>
            </a:r>
          </a:p>
          <a:p>
            <a:pPr lvl="2"/>
            <a:r>
              <a:rPr lang="en-US" sz="1800" dirty="0"/>
              <a:t>Alleviates effect of jammers</a:t>
            </a:r>
          </a:p>
          <a:p>
            <a:pPr lvl="2"/>
            <a:r>
              <a:rPr lang="en-US" sz="1800" dirty="0"/>
              <a:t>Improve effectiveness of small remote sensing satellites</a:t>
            </a:r>
          </a:p>
        </p:txBody>
      </p:sp>
      <p:pic>
        <p:nvPicPr>
          <p:cNvPr id="3074" name="Picture 2" descr="Related image">
            <a:hlinkClick r:id="rId3"/>
            <a:extLst>
              <a:ext uri="{FF2B5EF4-FFF2-40B4-BE49-F238E27FC236}">
                <a16:creationId xmlns:a16="http://schemas.microsoft.com/office/drawing/2014/main" id="{75DDE3EA-D942-754B-A2F8-8A7503918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647" y="1223572"/>
            <a:ext cx="3943662" cy="295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21E548-8137-E048-815E-8EBDD5DBD2B6}"/>
              </a:ext>
            </a:extLst>
          </p:cNvPr>
          <p:cNvSpPr txBox="1"/>
          <p:nvPr/>
        </p:nvSpPr>
        <p:spPr>
          <a:xfrm>
            <a:off x="5593101" y="4190197"/>
            <a:ext cx="28218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NASA Visible Earth: Terra Satellite</a:t>
            </a:r>
          </a:p>
        </p:txBody>
      </p:sp>
    </p:spTree>
    <p:extLst>
      <p:ext uri="{BB962C8B-B14F-4D97-AF65-F5344CB8AC3E}">
        <p14:creationId xmlns:p14="http://schemas.microsoft.com/office/powerpoint/2010/main" val="586983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E6B9C-1D7F-224F-8EA5-3F73F21AB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B1CDBD-2102-B34A-B42F-CF5E7D4C1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84919-302E-8145-90F3-5D2ED58A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ACDAA0-6BA5-304D-B019-23DD20028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Typically radio frequency (RF) DBAs </a:t>
            </a:r>
          </a:p>
          <a:p>
            <a:pPr lvl="1"/>
            <a:r>
              <a:rPr lang="en-US" dirty="0"/>
              <a:t>Depend on precise metrology and synchronized clocks</a:t>
            </a:r>
          </a:p>
          <a:p>
            <a:pPr lvl="2"/>
            <a:r>
              <a:rPr lang="en-US" sz="1800" dirty="0"/>
              <a:t>Increases the size, weight, cost, and power consumption</a:t>
            </a:r>
          </a:p>
          <a:p>
            <a:r>
              <a:rPr lang="en-US" sz="1800" dirty="0"/>
              <a:t>Efforts to relax precision using post processing techniques</a:t>
            </a:r>
          </a:p>
          <a:p>
            <a:pPr lvl="1"/>
            <a:r>
              <a:rPr lang="en-US" dirty="0"/>
              <a:t>Search across a range of all possible:</a:t>
            </a:r>
          </a:p>
          <a:p>
            <a:pPr lvl="2"/>
            <a:r>
              <a:rPr lang="en-US" sz="1800" dirty="0"/>
              <a:t>Orientations</a:t>
            </a:r>
          </a:p>
          <a:p>
            <a:pPr lvl="2"/>
            <a:r>
              <a:rPr lang="en-US" sz="1800" dirty="0"/>
              <a:t>Relative positioning</a:t>
            </a:r>
          </a:p>
          <a:p>
            <a:pPr lvl="2"/>
            <a:r>
              <a:rPr lang="en-US" sz="1800" dirty="0"/>
              <a:t>Direction of travel</a:t>
            </a:r>
          </a:p>
          <a:p>
            <a:pPr lvl="1"/>
            <a:r>
              <a:rPr lang="en-US" dirty="0"/>
              <a:t>Align the collection of signals</a:t>
            </a:r>
          </a:p>
          <a:p>
            <a:r>
              <a:rPr lang="en-US" sz="1800" dirty="0"/>
              <a:t>Synthesis of coherent sparse arrays</a:t>
            </a:r>
          </a:p>
          <a:p>
            <a:pPr lvl="1"/>
            <a:r>
              <a:rPr lang="en-US" dirty="0"/>
              <a:t>Time and position using a cheap commercial GPS receiver</a:t>
            </a:r>
          </a:p>
        </p:txBody>
      </p:sp>
    </p:spTree>
    <p:extLst>
      <p:ext uri="{BB962C8B-B14F-4D97-AF65-F5344CB8AC3E}">
        <p14:creationId xmlns:p14="http://schemas.microsoft.com/office/powerpoint/2010/main" val="3478313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FD43E-7BBA-6047-858B-CEF9F58A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Coherent Collection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766CBE-C557-8643-9241-74EAE1CE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05C378-C802-D94F-B20E-CD094820F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279F63-071D-2444-B1FD-6E7CC9B8A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21" y="1506508"/>
            <a:ext cx="4321097" cy="2808873"/>
          </a:xfrm>
        </p:spPr>
        <p:txBody>
          <a:bodyPr/>
          <a:lstStyle/>
          <a:p>
            <a:r>
              <a:rPr lang="en-US" dirty="0"/>
              <a:t>Transmitted signal collected using multiple collectors</a:t>
            </a:r>
          </a:p>
          <a:p>
            <a:r>
              <a:rPr lang="en-US" dirty="0"/>
              <a:t>Downlinked and post-processed to estimate parameters</a:t>
            </a:r>
          </a:p>
          <a:p>
            <a:r>
              <a:rPr lang="en-US" dirty="0"/>
              <a:t>Signal aligned during post-processing</a:t>
            </a:r>
          </a:p>
          <a:p>
            <a:endParaRPr lang="en-US" sz="1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2F02E96-A10C-7E41-AABB-5A654D0D7970}"/>
              </a:ext>
            </a:extLst>
          </p:cNvPr>
          <p:cNvGrpSpPr/>
          <p:nvPr/>
        </p:nvGrpSpPr>
        <p:grpSpPr>
          <a:xfrm>
            <a:off x="3384396" y="1258154"/>
            <a:ext cx="5577004" cy="3057227"/>
            <a:chOff x="4938895" y="1526033"/>
            <a:chExt cx="6719705" cy="407630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E8FB90D-1996-814A-8EE0-EDCE6B5EC75E}"/>
                </a:ext>
              </a:extLst>
            </p:cNvPr>
            <p:cNvGrpSpPr/>
            <p:nvPr/>
          </p:nvGrpSpPr>
          <p:grpSpPr>
            <a:xfrm>
              <a:off x="4938895" y="1526033"/>
              <a:ext cx="6719705" cy="4076303"/>
              <a:chOff x="-2114087" y="666750"/>
              <a:chExt cx="10658988" cy="5776235"/>
            </a:xfrm>
          </p:grpSpPr>
          <p:sp>
            <p:nvSpPr>
              <p:cNvPr id="10" name="Arc 9">
                <a:extLst>
                  <a:ext uri="{FF2B5EF4-FFF2-40B4-BE49-F238E27FC236}">
                    <a16:creationId xmlns:a16="http://schemas.microsoft.com/office/drawing/2014/main" id="{271E4FDC-34F4-ED40-AC61-0038EF1FBAF7}"/>
                  </a:ext>
                </a:extLst>
              </p:cNvPr>
              <p:cNvSpPr/>
              <p:nvPr/>
            </p:nvSpPr>
            <p:spPr>
              <a:xfrm>
                <a:off x="-2114087" y="2710356"/>
                <a:ext cx="8200259" cy="2697656"/>
              </a:xfrm>
              <a:prstGeom prst="arc">
                <a:avLst/>
              </a:prstGeom>
              <a:noFill/>
              <a:ln w="76200" cmpd="tri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25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3D56030-20BA-5245-B5F8-985B51057302}"/>
                  </a:ext>
                </a:extLst>
              </p:cNvPr>
              <p:cNvGrpSpPr/>
              <p:nvPr/>
            </p:nvGrpSpPr>
            <p:grpSpPr>
              <a:xfrm>
                <a:off x="3368926" y="703756"/>
                <a:ext cx="635000" cy="952500"/>
                <a:chOff x="3368926" y="703756"/>
                <a:chExt cx="635000" cy="952500"/>
              </a:xfrm>
            </p:grpSpPr>
            <p:sp>
              <p:nvSpPr>
                <p:cNvPr id="34" name="Can 33">
                  <a:extLst>
                    <a:ext uri="{FF2B5EF4-FFF2-40B4-BE49-F238E27FC236}">
                      <a16:creationId xmlns:a16="http://schemas.microsoft.com/office/drawing/2014/main" id="{C791DC44-6005-4E45-814C-E1B9FBBA5718}"/>
                    </a:ext>
                  </a:extLst>
                </p:cNvPr>
                <p:cNvSpPr/>
                <p:nvPr/>
              </p:nvSpPr>
              <p:spPr>
                <a:xfrm rot="16620000" flipH="1" flipV="1">
                  <a:off x="3553775" y="843456"/>
                  <a:ext cx="265302" cy="635000"/>
                </a:xfrm>
                <a:prstGeom prst="can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 dirty="0"/>
                </a:p>
              </p:txBody>
            </p:sp>
            <p:sp>
              <p:nvSpPr>
                <p:cNvPr id="35" name="Parallelogram 34">
                  <a:extLst>
                    <a:ext uri="{FF2B5EF4-FFF2-40B4-BE49-F238E27FC236}">
                      <a16:creationId xmlns:a16="http://schemas.microsoft.com/office/drawing/2014/main" id="{0F14BBA8-EA84-4347-87CF-AFB774BAE473}"/>
                    </a:ext>
                  </a:extLst>
                </p:cNvPr>
                <p:cNvSpPr/>
                <p:nvPr/>
              </p:nvSpPr>
              <p:spPr>
                <a:xfrm>
                  <a:off x="3591875" y="703756"/>
                  <a:ext cx="341502" cy="228600"/>
                </a:xfrm>
                <a:prstGeom prst="parallelogram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/>
                </a:p>
              </p:txBody>
            </p:sp>
            <p:sp>
              <p:nvSpPr>
                <p:cNvPr id="36" name="Parallelogram 35">
                  <a:extLst>
                    <a:ext uri="{FF2B5EF4-FFF2-40B4-BE49-F238E27FC236}">
                      <a16:creationId xmlns:a16="http://schemas.microsoft.com/office/drawing/2014/main" id="{F272DC4D-FE8B-D34E-AFF4-2817D62E125D}"/>
                    </a:ext>
                  </a:extLst>
                </p:cNvPr>
                <p:cNvSpPr/>
                <p:nvPr/>
              </p:nvSpPr>
              <p:spPr>
                <a:xfrm>
                  <a:off x="3464875" y="1427656"/>
                  <a:ext cx="341502" cy="228600"/>
                </a:xfrm>
                <a:prstGeom prst="parallelogram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/>
                </a:p>
              </p:txBody>
            </p: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9FB02E53-AE75-6441-830F-A4D7AFE81566}"/>
                    </a:ext>
                  </a:extLst>
                </p:cNvPr>
                <p:cNvCxnSpPr>
                  <a:stCxn id="34" idx="2"/>
                  <a:endCxn id="35" idx="4"/>
                </p:cNvCxnSpPr>
                <p:nvPr/>
              </p:nvCxnSpPr>
              <p:spPr>
                <a:xfrm flipV="1">
                  <a:off x="3702592" y="932356"/>
                  <a:ext cx="60034" cy="969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1E5FBAAB-0E24-0C40-A397-39EE84E946AF}"/>
                    </a:ext>
                  </a:extLst>
                </p:cNvPr>
                <p:cNvCxnSpPr>
                  <a:stCxn id="36" idx="1"/>
                  <a:endCxn id="34" idx="4"/>
                </p:cNvCxnSpPr>
                <p:nvPr/>
              </p:nvCxnSpPr>
              <p:spPr>
                <a:xfrm flipV="1">
                  <a:off x="3664201" y="1292618"/>
                  <a:ext cx="6059" cy="1350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2F435AFC-6BFF-F94F-8843-1064BB1D60D6}"/>
                  </a:ext>
                </a:extLst>
              </p:cNvPr>
              <p:cNvCxnSpPr>
                <a:endCxn id="13" idx="0"/>
              </p:cNvCxnSpPr>
              <p:nvPr/>
            </p:nvCxnSpPr>
            <p:spPr>
              <a:xfrm>
                <a:off x="3762626" y="1783256"/>
                <a:ext cx="545975" cy="34417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E0B3164-5827-1347-BC5F-6C2E89E76DE8}"/>
                  </a:ext>
                </a:extLst>
              </p:cNvPr>
              <p:cNvSpPr/>
              <p:nvPr/>
            </p:nvSpPr>
            <p:spPr>
              <a:xfrm>
                <a:off x="3664201" y="5224956"/>
                <a:ext cx="1288800" cy="79703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25" dirty="0"/>
                  <a:t>Ground Station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B54F638-78E6-304F-905C-B2BB6405F3E4}"/>
                  </a:ext>
                </a:extLst>
              </p:cNvPr>
              <p:cNvSpPr txBox="1"/>
              <p:nvPr/>
            </p:nvSpPr>
            <p:spPr>
              <a:xfrm>
                <a:off x="4107824" y="737399"/>
                <a:ext cx="2178920" cy="4143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25" dirty="0"/>
                  <a:t>Copy and retransmit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0C59737-35C5-4B45-B7AF-EC19207A6296}"/>
                  </a:ext>
                </a:extLst>
              </p:cNvPr>
              <p:cNvSpPr txBox="1"/>
              <p:nvPr/>
            </p:nvSpPr>
            <p:spPr>
              <a:xfrm>
                <a:off x="4706030" y="4286646"/>
                <a:ext cx="2792716" cy="697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solidFill>
                      <a:schemeClr val="accent1"/>
                    </a:solidFill>
                  </a:rPr>
                  <a:t>Ground station aligns and reassembles record</a:t>
                </a:r>
              </a:p>
            </p:txBody>
          </p:sp>
          <p:sp>
            <p:nvSpPr>
              <p:cNvPr id="16" name="Right Arrow 15">
                <a:extLst>
                  <a:ext uri="{FF2B5EF4-FFF2-40B4-BE49-F238E27FC236}">
                    <a16:creationId xmlns:a16="http://schemas.microsoft.com/office/drawing/2014/main" id="{8D7FBE1E-E0BC-9A4A-B2FF-36C9E7034B27}"/>
                  </a:ext>
                </a:extLst>
              </p:cNvPr>
              <p:cNvSpPr/>
              <p:nvPr/>
            </p:nvSpPr>
            <p:spPr>
              <a:xfrm>
                <a:off x="4952999" y="5268311"/>
                <a:ext cx="1165604" cy="357788"/>
              </a:xfrm>
              <a:prstGeom prst="rightArrow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75" dirty="0"/>
                  <a:t>Mapping</a:t>
                </a: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32D60424-6F78-1947-8D50-EA0B9811A226}"/>
                  </a:ext>
                </a:extLst>
              </p:cNvPr>
              <p:cNvGrpSpPr/>
              <p:nvPr/>
            </p:nvGrpSpPr>
            <p:grpSpPr>
              <a:xfrm>
                <a:off x="1260726" y="666750"/>
                <a:ext cx="635000" cy="952500"/>
                <a:chOff x="3368926" y="703756"/>
                <a:chExt cx="635000" cy="952500"/>
              </a:xfrm>
            </p:grpSpPr>
            <p:sp>
              <p:nvSpPr>
                <p:cNvPr id="29" name="Can 28">
                  <a:extLst>
                    <a:ext uri="{FF2B5EF4-FFF2-40B4-BE49-F238E27FC236}">
                      <a16:creationId xmlns:a16="http://schemas.microsoft.com/office/drawing/2014/main" id="{0E681A02-F2D4-704B-98A5-E0122F1B769D}"/>
                    </a:ext>
                  </a:extLst>
                </p:cNvPr>
                <p:cNvSpPr/>
                <p:nvPr/>
              </p:nvSpPr>
              <p:spPr>
                <a:xfrm rot="16620000" flipH="1" flipV="1">
                  <a:off x="3553775" y="843456"/>
                  <a:ext cx="265302" cy="635000"/>
                </a:xfrm>
                <a:prstGeom prst="can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 dirty="0"/>
                </a:p>
              </p:txBody>
            </p:sp>
            <p:sp>
              <p:nvSpPr>
                <p:cNvPr id="30" name="Parallelogram 29">
                  <a:extLst>
                    <a:ext uri="{FF2B5EF4-FFF2-40B4-BE49-F238E27FC236}">
                      <a16:creationId xmlns:a16="http://schemas.microsoft.com/office/drawing/2014/main" id="{09896577-5981-D746-B665-9BDAC8AD87F5}"/>
                    </a:ext>
                  </a:extLst>
                </p:cNvPr>
                <p:cNvSpPr/>
                <p:nvPr/>
              </p:nvSpPr>
              <p:spPr>
                <a:xfrm>
                  <a:off x="3591875" y="703756"/>
                  <a:ext cx="341502" cy="228600"/>
                </a:xfrm>
                <a:prstGeom prst="parallelogram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/>
                </a:p>
              </p:txBody>
            </p:sp>
            <p:sp>
              <p:nvSpPr>
                <p:cNvPr id="31" name="Parallelogram 30">
                  <a:extLst>
                    <a:ext uri="{FF2B5EF4-FFF2-40B4-BE49-F238E27FC236}">
                      <a16:creationId xmlns:a16="http://schemas.microsoft.com/office/drawing/2014/main" id="{93E3CEF8-7EAC-EB41-A44F-EA14B64A6AEA}"/>
                    </a:ext>
                  </a:extLst>
                </p:cNvPr>
                <p:cNvSpPr/>
                <p:nvPr/>
              </p:nvSpPr>
              <p:spPr>
                <a:xfrm>
                  <a:off x="3464875" y="1427656"/>
                  <a:ext cx="341502" cy="228600"/>
                </a:xfrm>
                <a:prstGeom prst="parallelogram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/>
                </a:p>
              </p:txBody>
            </p: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1380AB11-640D-D040-A235-93741E28FAB0}"/>
                    </a:ext>
                  </a:extLst>
                </p:cNvPr>
                <p:cNvCxnSpPr>
                  <a:stCxn id="29" idx="2"/>
                  <a:endCxn id="30" idx="4"/>
                </p:cNvCxnSpPr>
                <p:nvPr/>
              </p:nvCxnSpPr>
              <p:spPr>
                <a:xfrm flipV="1">
                  <a:off x="3702592" y="932356"/>
                  <a:ext cx="60034" cy="969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E22FECE-6AE4-9A46-8FEC-0A4010295332}"/>
                    </a:ext>
                  </a:extLst>
                </p:cNvPr>
                <p:cNvCxnSpPr>
                  <a:stCxn id="31" idx="1"/>
                  <a:endCxn id="29" idx="4"/>
                </p:cNvCxnSpPr>
                <p:nvPr/>
              </p:nvCxnSpPr>
              <p:spPr>
                <a:xfrm flipV="1">
                  <a:off x="3664201" y="1292618"/>
                  <a:ext cx="6059" cy="1350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A3F8FB0-8586-0C44-B849-02DCB3A3E004}"/>
                  </a:ext>
                </a:extLst>
              </p:cNvPr>
              <p:cNvGrpSpPr/>
              <p:nvPr/>
            </p:nvGrpSpPr>
            <p:grpSpPr>
              <a:xfrm>
                <a:off x="5467875" y="1240724"/>
                <a:ext cx="635000" cy="952500"/>
                <a:chOff x="3368926" y="703756"/>
                <a:chExt cx="635000" cy="952500"/>
              </a:xfrm>
            </p:grpSpPr>
            <p:sp>
              <p:nvSpPr>
                <p:cNvPr id="24" name="Can 23">
                  <a:extLst>
                    <a:ext uri="{FF2B5EF4-FFF2-40B4-BE49-F238E27FC236}">
                      <a16:creationId xmlns:a16="http://schemas.microsoft.com/office/drawing/2014/main" id="{5F984E8C-331C-DA4B-A2DE-BF5E460FC2F3}"/>
                    </a:ext>
                  </a:extLst>
                </p:cNvPr>
                <p:cNvSpPr/>
                <p:nvPr/>
              </p:nvSpPr>
              <p:spPr>
                <a:xfrm rot="16620000" flipH="1" flipV="1">
                  <a:off x="3553775" y="843456"/>
                  <a:ext cx="265302" cy="635000"/>
                </a:xfrm>
                <a:prstGeom prst="can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 dirty="0"/>
                </a:p>
              </p:txBody>
            </p:sp>
            <p:sp>
              <p:nvSpPr>
                <p:cNvPr id="25" name="Parallelogram 24">
                  <a:extLst>
                    <a:ext uri="{FF2B5EF4-FFF2-40B4-BE49-F238E27FC236}">
                      <a16:creationId xmlns:a16="http://schemas.microsoft.com/office/drawing/2014/main" id="{99EC9F6C-13D5-4941-8962-F89281F864E2}"/>
                    </a:ext>
                  </a:extLst>
                </p:cNvPr>
                <p:cNvSpPr/>
                <p:nvPr/>
              </p:nvSpPr>
              <p:spPr>
                <a:xfrm>
                  <a:off x="3591875" y="703756"/>
                  <a:ext cx="341502" cy="228600"/>
                </a:xfrm>
                <a:prstGeom prst="parallelogram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/>
                </a:p>
              </p:txBody>
            </p:sp>
            <p:sp>
              <p:nvSpPr>
                <p:cNvPr id="26" name="Parallelogram 25">
                  <a:extLst>
                    <a:ext uri="{FF2B5EF4-FFF2-40B4-BE49-F238E27FC236}">
                      <a16:creationId xmlns:a16="http://schemas.microsoft.com/office/drawing/2014/main" id="{332F2070-37D9-9B41-94B7-73FEA5070778}"/>
                    </a:ext>
                  </a:extLst>
                </p:cNvPr>
                <p:cNvSpPr/>
                <p:nvPr/>
              </p:nvSpPr>
              <p:spPr>
                <a:xfrm>
                  <a:off x="3464875" y="1427656"/>
                  <a:ext cx="341502" cy="228600"/>
                </a:xfrm>
                <a:prstGeom prst="parallelogram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25"/>
                </a:p>
              </p:txBody>
            </p: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1E0865BB-8CC9-DF46-A6C2-5EA46B634845}"/>
                    </a:ext>
                  </a:extLst>
                </p:cNvPr>
                <p:cNvCxnSpPr>
                  <a:stCxn id="24" idx="2"/>
                  <a:endCxn id="25" idx="4"/>
                </p:cNvCxnSpPr>
                <p:nvPr/>
              </p:nvCxnSpPr>
              <p:spPr>
                <a:xfrm flipV="1">
                  <a:off x="3702592" y="932356"/>
                  <a:ext cx="60034" cy="969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E3F282CE-4144-C046-9C73-A55FD6300B11}"/>
                    </a:ext>
                  </a:extLst>
                </p:cNvPr>
                <p:cNvCxnSpPr>
                  <a:stCxn id="26" idx="1"/>
                  <a:endCxn id="24" idx="4"/>
                </p:cNvCxnSpPr>
                <p:nvPr/>
              </p:nvCxnSpPr>
              <p:spPr>
                <a:xfrm flipV="1">
                  <a:off x="3664201" y="1292618"/>
                  <a:ext cx="6059" cy="1350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73FD0723-AEAB-8647-9426-E6682193B7B2}"/>
                  </a:ext>
                </a:extLst>
              </p:cNvPr>
              <p:cNvCxnSpPr/>
              <p:nvPr/>
            </p:nvCxnSpPr>
            <p:spPr>
              <a:xfrm flipH="1">
                <a:off x="4536958" y="2286000"/>
                <a:ext cx="929817" cy="292625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280BBC92-00D7-684B-995D-6D11D14B94A4}"/>
                  </a:ext>
                </a:extLst>
              </p:cNvPr>
              <p:cNvCxnSpPr/>
              <p:nvPr/>
            </p:nvCxnSpPr>
            <p:spPr>
              <a:xfrm>
                <a:off x="2032000" y="1469324"/>
                <a:ext cx="2063331" cy="374928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2BE1D7CC-CE8C-684A-8FCB-20271FB502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93324" y="4493964"/>
                <a:ext cx="2251577" cy="1949021"/>
              </a:xfrm>
              <a:prstGeom prst="rect">
                <a:avLst/>
              </a:prstGeom>
            </p:spPr>
          </p:pic>
          <p:sp>
            <p:nvSpPr>
              <p:cNvPr id="22" name="Right Arrow 21">
                <a:extLst>
                  <a:ext uri="{FF2B5EF4-FFF2-40B4-BE49-F238E27FC236}">
                    <a16:creationId xmlns:a16="http://schemas.microsoft.com/office/drawing/2014/main" id="{F55EE772-B94E-A847-A1BF-3226400C1DC2}"/>
                  </a:ext>
                </a:extLst>
              </p:cNvPr>
              <p:cNvSpPr/>
              <p:nvPr/>
            </p:nvSpPr>
            <p:spPr>
              <a:xfrm>
                <a:off x="4962209" y="5664201"/>
                <a:ext cx="1156394" cy="357788"/>
              </a:xfrm>
              <a:prstGeom prst="rightArrow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75" dirty="0"/>
                  <a:t>RF</a:t>
                </a:r>
                <a:r>
                  <a:rPr lang="en-US" sz="900" dirty="0"/>
                  <a:t> </a:t>
                </a:r>
                <a:r>
                  <a:rPr lang="en-US" sz="675" dirty="0"/>
                  <a:t>copy</a:t>
                </a:r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89D63E2B-3B2D-1043-B6BC-CAE072E605D6}"/>
                  </a:ext>
                </a:extLst>
              </p:cNvPr>
              <p:cNvSpPr/>
              <p:nvPr/>
            </p:nvSpPr>
            <p:spPr>
              <a:xfrm>
                <a:off x="1483675" y="4140200"/>
                <a:ext cx="1310325" cy="366464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75" dirty="0"/>
                  <a:t>Emitter</a:t>
                </a:r>
              </a:p>
            </p:txBody>
          </p:sp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59B39BE-3DC7-4F46-B10D-F60905634F6E}"/>
                </a:ext>
              </a:extLst>
            </p:cNvPr>
            <p:cNvCxnSpPr/>
            <p:nvPr/>
          </p:nvCxnSpPr>
          <p:spPr>
            <a:xfrm flipV="1">
              <a:off x="7743529" y="3371323"/>
              <a:ext cx="241582" cy="5715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8494F72-38FC-4D40-BEA0-F2FAC3FC4A15}"/>
                </a:ext>
              </a:extLst>
            </p:cNvPr>
            <p:cNvCxnSpPr/>
            <p:nvPr/>
          </p:nvCxnSpPr>
          <p:spPr>
            <a:xfrm flipV="1">
              <a:off x="8137511" y="2228323"/>
              <a:ext cx="267816" cy="5789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690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D074F-EC4B-4B42-AE4E-70588BB0B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Alignment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4A4C2E-566E-3F4B-9879-3C6BE5261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75765-F1B5-0240-AF50-33EAE052F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21F5C5-960F-6541-A549-2B95D413A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Alignment stage follows signal collection</a:t>
            </a:r>
          </a:p>
          <a:p>
            <a:pPr lvl="1"/>
            <a:r>
              <a:rPr lang="en-US" sz="1688" dirty="0"/>
              <a:t>Cross Ambiguity Function (CAF) used for performing correlation searches</a:t>
            </a:r>
          </a:p>
          <a:p>
            <a:pPr lvl="1"/>
            <a:r>
              <a:rPr lang="en-US" sz="1688" dirty="0"/>
              <a:t>Search over all possible time differences of arrival (TDOA) and frequency differences of arrival (FDOA)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181332-A1DE-3449-804A-40D1601F30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8" y="2426019"/>
            <a:ext cx="8048625" cy="240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773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A5C67-F532-1F45-B029-2F43547F4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Ambiguity Function (CAF)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AB2E23-CA02-4747-9F23-E5A3C4F0D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F13F4-2FC8-884B-B190-55EF44F6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7D8548C-9053-124C-85E7-4B675B7509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5446" y="1031241"/>
                <a:ext cx="4236554" cy="4020137"/>
              </a:xfrm>
            </p:spPr>
            <p:txBody>
              <a:bodyPr/>
              <a:lstStyle/>
              <a:p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Used for simultaneous estimation of TDOA and FDOA </a:t>
                </a:r>
              </a:p>
              <a:p>
                <a:r>
                  <a:rPr lang="en-US" sz="1800" dirty="0"/>
                  <a:t>Possible to determine TDOA, FDOA, and geolocation</a:t>
                </a:r>
                <a:endParaRPr lang="en-US" sz="1800" b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𝑨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𝝉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</m:d>
                      <m:r>
                        <a:rPr lang="en-US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𝒇𝒕</m:t>
                              </m:r>
                            </m:sup>
                          </m:sSup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𝒅𝒕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650" dirty="0"/>
                  <a:t>where,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5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6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6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5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5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analytic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signal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received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collector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165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5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65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6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5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5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analytic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signal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received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at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collector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165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5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165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difference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and</m:t>
                      </m:r>
                    </m:oMath>
                  </m:oMathPara>
                </a14:m>
                <a:endParaRPr lang="en-US" sz="165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5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5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frequency</m:t>
                      </m:r>
                      <m:r>
                        <a:rPr lang="en-US" sz="165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50">
                          <a:latin typeface="Cambria Math" panose="02040503050406030204" pitchFamily="18" charset="0"/>
                        </a:rPr>
                        <m:t>offset</m:t>
                      </m:r>
                    </m:oMath>
                  </m:oMathPara>
                </a14:m>
                <a:endParaRPr lang="en-US" sz="1650" dirty="0"/>
              </a:p>
              <a:p>
                <a:r>
                  <a:rPr lang="en-US" sz="1800" dirty="0"/>
                  <a:t>TDOA-only estimate inaccurate due to Doppler shifts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7D8548C-9053-124C-85E7-4B675B7509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446" y="1031241"/>
                <a:ext cx="4236554" cy="4020137"/>
              </a:xfrm>
              <a:blipFill>
                <a:blip r:embed="rId3"/>
                <a:stretch>
                  <a:fillRect l="-597" t="-314" r="-2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2D940EC-A727-B442-9723-1CEEF8283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817" y="1134477"/>
            <a:ext cx="4449833" cy="3456262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7A00A29-976D-1D4A-BE71-BAD57FAAC99B}"/>
              </a:ext>
            </a:extLst>
          </p:cNvPr>
          <p:cNvCxnSpPr/>
          <p:nvPr/>
        </p:nvCxnSpPr>
        <p:spPr>
          <a:xfrm flipV="1">
            <a:off x="3149402" y="2634969"/>
            <a:ext cx="0" cy="291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A4EEF62-24E9-2740-83ED-D70E170A32FE}"/>
              </a:ext>
            </a:extLst>
          </p:cNvPr>
          <p:cNvCxnSpPr/>
          <p:nvPr/>
        </p:nvCxnSpPr>
        <p:spPr>
          <a:xfrm flipV="1">
            <a:off x="3864159" y="2576345"/>
            <a:ext cx="0" cy="291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07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DC037-68E5-3E43-83BF-BCE47B80B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using CAF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F13C4B-B1B4-4641-87CD-291EBDD7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81E2CD-E918-A94F-B519-D0449CA0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DE22C2-7F46-9945-9B0B-63B2EA9D0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Allows to have relaxed constraints on metrology</a:t>
            </a:r>
          </a:p>
          <a:p>
            <a:r>
              <a:rPr lang="en-US" dirty="0"/>
              <a:t>Eliminates the need for shared clocks</a:t>
            </a:r>
          </a:p>
          <a:p>
            <a:r>
              <a:rPr lang="en-US" dirty="0"/>
              <a:t>For narrow-band signals</a:t>
            </a:r>
          </a:p>
          <a:p>
            <a:pPr lvl="1"/>
            <a:r>
              <a:rPr lang="en-US" sz="2000" dirty="0"/>
              <a:t>Time offset also includes ionospheric delay along with range delay</a:t>
            </a:r>
          </a:p>
          <a:p>
            <a:pPr lvl="1"/>
            <a:r>
              <a:rPr lang="en-US" sz="2000" dirty="0"/>
              <a:t>Ionosphere and other sources of noise are difficult to predict</a:t>
            </a:r>
          </a:p>
          <a:p>
            <a:pPr lvl="1"/>
            <a:r>
              <a:rPr lang="en-US" sz="2000" dirty="0"/>
              <a:t>Are all compensated for in the CAF based approach</a:t>
            </a:r>
          </a:p>
          <a:p>
            <a:r>
              <a:rPr lang="en-US" dirty="0"/>
              <a:t>Neither requires demodulation nor understanding</a:t>
            </a:r>
          </a:p>
          <a:p>
            <a:pPr lvl="1"/>
            <a:r>
              <a:rPr lang="en-US" sz="2000" dirty="0"/>
              <a:t>Except for some estimate of the signal bandwidth</a:t>
            </a:r>
          </a:p>
        </p:txBody>
      </p:sp>
    </p:spTree>
    <p:extLst>
      <p:ext uri="{BB962C8B-B14F-4D97-AF65-F5344CB8AC3E}">
        <p14:creationId xmlns:p14="http://schemas.microsoft.com/office/powerpoint/2010/main" val="698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A487D-FF94-644B-86DB-750191E2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Implementation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79CD0-6D34-0148-A58C-C56177E1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AFD98-7CB9-2448-AE40-0C85DB1E9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312413-5BBD-0047-AC45-6BE886F1B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Implemented in Python for ease of development</a:t>
            </a:r>
          </a:p>
          <a:p>
            <a:pPr lvl="1"/>
            <a:r>
              <a:rPr lang="en-US" sz="2000" dirty="0"/>
              <a:t>Easy to interface with other programming languages</a:t>
            </a:r>
          </a:p>
          <a:p>
            <a:r>
              <a:rPr lang="en-US" dirty="0"/>
              <a:t>CAF can be realized using a complex multiplication and a Fast Fourier Transform (FFT).</a:t>
            </a:r>
          </a:p>
          <a:p>
            <a:pPr lvl="1"/>
            <a:r>
              <a:rPr lang="en-US" sz="2000" dirty="0"/>
              <a:t>Implemented using NumPy</a:t>
            </a:r>
          </a:p>
          <a:p>
            <a:r>
              <a:rPr lang="en-US" dirty="0"/>
              <a:t>FFT is a faster way to compute the Discrete Fourier Transform (DFT).</a:t>
            </a:r>
          </a:p>
          <a:p>
            <a:pPr lvl="1"/>
            <a:r>
              <a:rPr lang="en-US" sz="2000" dirty="0"/>
              <a:t>Computational complexity of O (</a:t>
            </a:r>
            <a:r>
              <a:rPr lang="en-US" sz="2000" i="1" dirty="0"/>
              <a:t>N</a:t>
            </a:r>
            <a:r>
              <a:rPr lang="en-US" sz="2000" dirty="0"/>
              <a:t> log </a:t>
            </a:r>
            <a:r>
              <a:rPr lang="en-US" sz="2000" i="1" dirty="0"/>
              <a:t>N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Better at processing a batch of discrete signals</a:t>
            </a:r>
          </a:p>
          <a:p>
            <a:pPr lvl="1"/>
            <a:r>
              <a:rPr lang="en-US" sz="2000" dirty="0"/>
              <a:t>For higher resolutions increase the number of points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13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A487D-FF94-644B-86DB-750191E2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Implementation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79CD0-6D34-0148-A58C-C56177E1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AFD98-7CB9-2448-AE40-0C85DB1E9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312413-5BBD-0047-AC45-6BE886F1B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coherent collection, have an estimate of the range of signal frequencies</a:t>
            </a:r>
          </a:p>
          <a:p>
            <a:pPr lvl="1"/>
            <a:r>
              <a:rPr lang="en-US" sz="2000" dirty="0"/>
              <a:t>Use multiple passes of the Fourier transform</a:t>
            </a:r>
          </a:p>
          <a:p>
            <a:pPr lvl="1"/>
            <a:r>
              <a:rPr lang="en-US" sz="2000" dirty="0"/>
              <a:t>Initially, use FFT to get a coarse estimate</a:t>
            </a:r>
          </a:p>
          <a:p>
            <a:pPr lvl="1"/>
            <a:r>
              <a:rPr lang="en-US" sz="2000" dirty="0"/>
              <a:t>“Zoom in” around the coarse estimate using DFT</a:t>
            </a:r>
          </a:p>
          <a:p>
            <a:pPr lvl="2"/>
            <a:r>
              <a:rPr lang="en-US" sz="2000" dirty="0"/>
              <a:t>Refine the FDOA estimate</a:t>
            </a:r>
          </a:p>
          <a:p>
            <a:r>
              <a:rPr lang="en-US" dirty="0"/>
              <a:t>Overall computations are reduced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40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589E2-0DC6-1445-BE22-DF130C344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E1E1F-A7B3-0843-8519-AC6872CB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6F3B95-3868-444D-A55C-69644694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3739E0-310A-D74F-9A68-8AF960724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Difficult to maintain alignment over a longer time span</a:t>
            </a:r>
          </a:p>
          <a:p>
            <a:pPr lvl="1"/>
            <a:r>
              <a:rPr lang="en-US" sz="2400" dirty="0"/>
              <a:t>Requires an evolving model of collector geometry</a:t>
            </a:r>
          </a:p>
          <a:p>
            <a:pPr lvl="1"/>
            <a:r>
              <a:rPr lang="en-US" sz="2400" dirty="0"/>
              <a:t>Addressed through overlapping sequential CAF</a:t>
            </a:r>
          </a:p>
          <a:p>
            <a:pPr lvl="1"/>
            <a:r>
              <a:rPr lang="en-US" sz="2400" dirty="0"/>
              <a:t>Estimate the evolving TDOA/FDOA</a:t>
            </a:r>
          </a:p>
          <a:p>
            <a:r>
              <a:rPr lang="en-US" sz="2400" dirty="0"/>
              <a:t>Computation time was a million times slower than real time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75786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A1855-1C52-B748-8736-F77043F67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2FEE11-C2A0-0B4A-8249-F13E0388A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EA113-36BD-664D-AC2B-E39ABA2C8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2C1191-7B42-C64A-91D3-7ED959530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Explore parallelism and optimization techniques to speed-up CAF computations</a:t>
            </a:r>
          </a:p>
          <a:p>
            <a:pPr lvl="1"/>
            <a:r>
              <a:rPr lang="en-US" sz="2000" dirty="0"/>
              <a:t>Vectorization</a:t>
            </a:r>
          </a:p>
          <a:p>
            <a:pPr lvl="1"/>
            <a:r>
              <a:rPr lang="en-US" sz="2000" dirty="0"/>
              <a:t>Armadillo C++ implementation</a:t>
            </a:r>
          </a:p>
          <a:p>
            <a:pPr lvl="1"/>
            <a:r>
              <a:rPr lang="en-US" sz="2000" dirty="0"/>
              <a:t>Distributed memory parallelism</a:t>
            </a:r>
          </a:p>
          <a:p>
            <a:pPr lvl="2"/>
            <a:r>
              <a:rPr lang="en-US" sz="2000" dirty="0" err="1"/>
              <a:t>Parmap</a:t>
            </a:r>
            <a:endParaRPr lang="en-US" sz="2000" dirty="0"/>
          </a:p>
          <a:p>
            <a:pPr lvl="2"/>
            <a:r>
              <a:rPr lang="en-US" sz="2000" dirty="0" err="1"/>
              <a:t>Dask</a:t>
            </a:r>
            <a:endParaRPr lang="en-US" sz="2000" dirty="0"/>
          </a:p>
          <a:p>
            <a:pPr lvl="2"/>
            <a:r>
              <a:rPr lang="en-US" sz="2000" dirty="0"/>
              <a:t>MPI4Py</a:t>
            </a:r>
          </a:p>
          <a:p>
            <a:pPr lvl="1"/>
            <a:r>
              <a:rPr lang="en-US" sz="2000" dirty="0"/>
              <a:t>Shared memory parallelism</a:t>
            </a:r>
          </a:p>
          <a:p>
            <a:pPr lvl="2"/>
            <a:r>
              <a:rPr lang="en-US" sz="2000" dirty="0" err="1"/>
              <a:t>ArrayFire</a:t>
            </a:r>
            <a:endParaRPr lang="en-US" sz="2000" dirty="0"/>
          </a:p>
          <a:p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383787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A88B-4337-8043-88A7-63C328683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Vectorization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1704F5-3619-DF4E-BD27-62D382FF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20B676-81A7-DA4E-B6D0-58EF1FCD3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DCC6DB-1860-9545-8E24-525DC3BD0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20912"/>
            <a:ext cx="8229600" cy="4328440"/>
          </a:xfrm>
        </p:spPr>
        <p:txBody>
          <a:bodyPr/>
          <a:lstStyle/>
          <a:p>
            <a:r>
              <a:rPr lang="en-US" sz="1800" dirty="0"/>
              <a:t>Explicit looping structures</a:t>
            </a:r>
          </a:p>
          <a:p>
            <a:pPr lvl="1"/>
            <a:r>
              <a:rPr lang="en-US" sz="1690" dirty="0"/>
              <a:t>Very slow in Python compared to its low language counterparts </a:t>
            </a:r>
          </a:p>
          <a:p>
            <a:r>
              <a:rPr lang="en-US" sz="1800" dirty="0"/>
              <a:t>Vectorization</a:t>
            </a:r>
          </a:p>
          <a:p>
            <a:pPr lvl="1"/>
            <a:r>
              <a:rPr lang="en-US" sz="1690" dirty="0"/>
              <a:t>Absence of explicit looping and indexing</a:t>
            </a:r>
          </a:p>
          <a:p>
            <a:pPr lvl="1"/>
            <a:r>
              <a:rPr lang="en-US" sz="1690" dirty="0"/>
              <a:t>Take advantage of optimized pre-compiled code offered by various packages</a:t>
            </a:r>
          </a:p>
          <a:p>
            <a:r>
              <a:rPr lang="en-US" sz="1800" dirty="0"/>
              <a:t>NumPy: interface to C/C++ functions</a:t>
            </a:r>
          </a:p>
          <a:p>
            <a:pPr lvl="1"/>
            <a:r>
              <a:rPr lang="en-US" sz="1690" dirty="0"/>
              <a:t>Python stack built on top of </a:t>
            </a:r>
            <a:r>
              <a:rPr lang="en-US" sz="1690" dirty="0" err="1"/>
              <a:t>OpenBlas</a:t>
            </a:r>
            <a:endParaRPr lang="en-US" sz="1690" dirty="0"/>
          </a:p>
          <a:p>
            <a:pPr lvl="1"/>
            <a:r>
              <a:rPr lang="en-US" sz="1690" dirty="0"/>
              <a:t>Fast operation on homogeneous data types</a:t>
            </a:r>
          </a:p>
          <a:p>
            <a:r>
              <a:rPr lang="en-US" sz="1800" dirty="0"/>
              <a:t>Python CAF code</a:t>
            </a:r>
          </a:p>
          <a:p>
            <a:pPr lvl="1"/>
            <a:r>
              <a:rPr lang="en-US" sz="1690" dirty="0"/>
              <a:t>TDOA and FDOA are searched across different time and frequency values</a:t>
            </a:r>
          </a:p>
          <a:p>
            <a:pPr lvl="1"/>
            <a:r>
              <a:rPr lang="en-US" sz="1690" dirty="0"/>
              <a:t>Instead of running loops to search</a:t>
            </a:r>
          </a:p>
          <a:p>
            <a:pPr lvl="2"/>
            <a:r>
              <a:rPr lang="en-US" sz="1690" dirty="0"/>
              <a:t>Vectorize the inner loop</a:t>
            </a:r>
          </a:p>
          <a:p>
            <a:pPr lvl="2"/>
            <a:r>
              <a:rPr lang="en-US" sz="1690" dirty="0"/>
              <a:t>Requires redundant repetition of elements</a:t>
            </a:r>
          </a:p>
          <a:p>
            <a:pPr marL="256275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391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A491-9FE0-7C4F-A8AB-1FD3F61BB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Vectorization Results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82064D-2F4B-D14B-ADA4-B11DF9E5B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BC086A-3217-C749-AEBC-91371245D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8672A87-F89C-3F41-AA52-F023679249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00750"/>
                <a:ext cx="8229600" cy="3895596"/>
              </a:xfrm>
            </p:spPr>
            <p:txBody>
              <a:bodyPr/>
              <a:lstStyle/>
              <a:p>
                <a:r>
                  <a:rPr lang="en-US" sz="1800" dirty="0"/>
                  <a:t>Unfortunately the code slowed down</a:t>
                </a:r>
                <a:endParaRPr lang="en-US" sz="1800" dirty="0">
                  <a:sym typeface="Wingdings" pitchFamily="2" charset="2"/>
                </a:endParaRPr>
              </a:p>
              <a:p>
                <a:r>
                  <a:rPr lang="en-US" sz="1800" dirty="0">
                    <a:sym typeface="Wingdings" pitchFamily="2" charset="2"/>
                  </a:rPr>
                  <a:t>Upon investigation we found</a:t>
                </a:r>
              </a:p>
              <a:p>
                <a:pPr lvl="1"/>
                <a:r>
                  <a:rPr lang="en-US" sz="1688" dirty="0">
                    <a:sym typeface="Wingdings" pitchFamily="2" charset="2"/>
                  </a:rPr>
                  <a:t>High performance languages like Julia also faces similar issues</a:t>
                </a:r>
              </a:p>
              <a:p>
                <a:pPr lvl="1"/>
                <a:r>
                  <a:rPr lang="en-US" sz="1688" dirty="0">
                    <a:sym typeface="Wingdings" pitchFamily="2" charset="2"/>
                  </a:rPr>
                  <a:t>Complex expressions broken down into simple statements</a:t>
                </a:r>
              </a:p>
              <a:p>
                <a:pPr lvl="1"/>
                <a:r>
                  <a:rPr lang="en-US" sz="1688" dirty="0">
                    <a:sym typeface="Wingdings" pitchFamily="2" charset="2"/>
                  </a:rPr>
                  <a:t>Stored in multiple temporary variables</a:t>
                </a:r>
              </a:p>
              <a:p>
                <a:pPr lvl="1"/>
                <a:r>
                  <a:rPr lang="en-US" sz="1688" dirty="0">
                    <a:sym typeface="Wingdings" pitchFamily="2" charset="2"/>
                  </a:rPr>
                  <a:t>More time for allocation and deallocation of temporary arrays, and traversing through memory</a:t>
                </a:r>
              </a:p>
              <a:p>
                <a:pPr lvl="1"/>
                <a:r>
                  <a:rPr lang="en-US" sz="1688" dirty="0">
                    <a:sym typeface="Wingdings" pitchFamily="2" charset="2"/>
                  </a:rPr>
                  <a:t>NumPy faces similar issues</a:t>
                </a:r>
              </a:p>
              <a:p>
                <a:r>
                  <a:rPr lang="en-US" sz="1800" dirty="0" err="1">
                    <a:sym typeface="Wingdings" pitchFamily="2" charset="2"/>
                  </a:rPr>
                  <a:t>Line_profiler</a:t>
                </a:r>
                <a:r>
                  <a:rPr lang="en-US" sz="1800" dirty="0">
                    <a:sym typeface="Wingdings" pitchFamily="2" charset="2"/>
                  </a:rPr>
                  <a:t> showed 97% of the time spent in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sym typeface="Wingdings" pitchFamily="2" charset="2"/>
                      </a:rPr>
                      <m:t>𝒆𝒙𝒑</m:t>
                    </m:r>
                  </m:oMath>
                </a14:m>
                <a:r>
                  <a:rPr lang="en-US" sz="1800" dirty="0">
                    <a:sym typeface="Wingdings" pitchFamily="2" charset="2"/>
                  </a:rPr>
                  <a:t> operation</a:t>
                </a:r>
              </a:p>
              <a:p>
                <a:pPr lvl="1"/>
                <a:r>
                  <a:rPr lang="en-US" sz="1688" dirty="0">
                    <a:sym typeface="Wingdings" pitchFamily="2" charset="2"/>
                  </a:rPr>
                  <a:t>Use </a:t>
                </a:r>
                <a:r>
                  <a:rPr lang="en-US" sz="1688" i="1" dirty="0" err="1">
                    <a:sym typeface="Wingdings" pitchFamily="2" charset="2"/>
                  </a:rPr>
                  <a:t>Numexpr</a:t>
                </a:r>
                <a:r>
                  <a:rPr lang="en-US" sz="1688" i="1" dirty="0">
                    <a:sym typeface="Wingdings" pitchFamily="2" charset="2"/>
                  </a:rPr>
                  <a:t> </a:t>
                </a:r>
              </a:p>
              <a:p>
                <a:pPr lvl="2"/>
                <a:r>
                  <a:rPr lang="en-US" sz="1575" dirty="0">
                    <a:sym typeface="Wingdings" pitchFamily="2" charset="2"/>
                  </a:rPr>
                  <a:t>Compiles expressions into objects</a:t>
                </a:r>
              </a:p>
              <a:p>
                <a:pPr lvl="2"/>
                <a:r>
                  <a:rPr lang="en-US" sz="1575" dirty="0">
                    <a:sym typeface="Wingdings" pitchFamily="2" charset="2"/>
                  </a:rPr>
                  <a:t>Avoids allocating memory for intermediate results</a:t>
                </a:r>
              </a:p>
              <a:p>
                <a:pPr lvl="2"/>
                <a:r>
                  <a:rPr lang="en-US" sz="1575" dirty="0">
                    <a:sym typeface="Wingdings" pitchFamily="2" charset="2"/>
                  </a:rPr>
                  <a:t>Handles arrays as chunks: better cache utilization and branch prediction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8672A87-F89C-3F41-AA52-F023679249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00750"/>
                <a:ext cx="8229600" cy="3895596"/>
              </a:xfrm>
              <a:blipFill>
                <a:blip r:embed="rId2"/>
                <a:stretch>
                  <a:fillRect l="-463" t="-651" b="-4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5367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C444-BB5D-D141-A46D-1A09561F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Vectorization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D01F05-CA48-6147-A15D-B245AAFE2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E083C9-2C0D-AB4F-868E-27405D41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2C215A8-08C8-5941-BE6E-2B7D7B11FA21}"/>
              </a:ext>
            </a:extLst>
          </p:cNvPr>
          <p:cNvGraphicFramePr/>
          <p:nvPr>
            <p:extLst/>
          </p:nvPr>
        </p:nvGraphicFramePr>
        <p:xfrm>
          <a:off x="1136931" y="1063175"/>
          <a:ext cx="6870138" cy="3901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Box 7">
            <a:extLst>
              <a:ext uri="{FF2B5EF4-FFF2-40B4-BE49-F238E27FC236}">
                <a16:creationId xmlns:a16="http://schemas.microsoft.com/office/drawing/2014/main" id="{4098C05C-F710-D542-B1D5-49030DA980F0}"/>
              </a:ext>
            </a:extLst>
          </p:cNvPr>
          <p:cNvSpPr txBox="1"/>
          <p:nvPr/>
        </p:nvSpPr>
        <p:spPr>
          <a:xfrm>
            <a:off x="2497089" y="5010432"/>
            <a:ext cx="4149821" cy="276999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75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Hardware: Intel Haswell CPU (E5-2660_v3)</a:t>
            </a:r>
            <a:endParaRPr lang="en-US" i="1" dirty="0">
              <a:solidFill>
                <a:srgbClr val="44546A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5EA4F88-50A5-9A48-9281-EF11FB5E0FFA}"/>
              </a:ext>
            </a:extLst>
          </p:cNvPr>
          <p:cNvCxnSpPr>
            <a:cxnSpLocks/>
          </p:cNvCxnSpPr>
          <p:nvPr/>
        </p:nvCxnSpPr>
        <p:spPr>
          <a:xfrm>
            <a:off x="7396362" y="1341841"/>
            <a:ext cx="0" cy="670921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7088D6A-AFB6-8E48-A9EC-FC30D411DDF2}"/>
              </a:ext>
            </a:extLst>
          </p:cNvPr>
          <p:cNvSpPr txBox="1"/>
          <p:nvPr/>
        </p:nvSpPr>
        <p:spPr>
          <a:xfrm>
            <a:off x="7396362" y="1481496"/>
            <a:ext cx="52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4x</a:t>
            </a:r>
          </a:p>
        </p:txBody>
      </p:sp>
    </p:spTree>
    <p:extLst>
      <p:ext uri="{BB962C8B-B14F-4D97-AF65-F5344CB8AC3E}">
        <p14:creationId xmlns:p14="http://schemas.microsoft.com/office/powerpoint/2010/main" val="442355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23C1B-97C0-5041-BC1F-10397BEF9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Armadillo C++ implementation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28FFD8-8F9B-C34A-8F15-4E84E993B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6B6E9E-62C3-8745-AA55-0A0090BE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F14A7F-4D4F-8546-85D3-DC7526436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6" y="950515"/>
            <a:ext cx="2946400" cy="3895596"/>
          </a:xfrm>
        </p:spPr>
        <p:txBody>
          <a:bodyPr/>
          <a:lstStyle/>
          <a:p>
            <a:r>
              <a:rPr lang="en-US" sz="1800" dirty="0"/>
              <a:t>Performance comparison: Optimized NumPy and Armadillo C++</a:t>
            </a:r>
          </a:p>
          <a:p>
            <a:r>
              <a:rPr lang="en-US" sz="1800" dirty="0"/>
              <a:t>Armadillo:</a:t>
            </a:r>
          </a:p>
          <a:p>
            <a:pPr lvl="1"/>
            <a:r>
              <a:rPr lang="en-US" sz="1690" dirty="0"/>
              <a:t>C++ linear algebra library</a:t>
            </a:r>
          </a:p>
          <a:p>
            <a:pPr lvl="1"/>
            <a:r>
              <a:rPr lang="en-US" sz="1690" dirty="0"/>
              <a:t>High level syntax and functionality similar to </a:t>
            </a:r>
            <a:r>
              <a:rPr lang="en-US" sz="1690" dirty="0" err="1"/>
              <a:t>Matlab</a:t>
            </a:r>
            <a:endParaRPr lang="en-US" sz="1690" dirty="0"/>
          </a:p>
          <a:p>
            <a:pPr lvl="1"/>
            <a:r>
              <a:rPr lang="en-US" sz="1690" dirty="0"/>
              <a:t>Supports sparse and dense matrices</a:t>
            </a:r>
          </a:p>
          <a:p>
            <a:pPr lvl="1"/>
            <a:r>
              <a:rPr lang="en-US" sz="1690" dirty="0"/>
              <a:t>Uses LAPACK and BLAS </a:t>
            </a:r>
          </a:p>
          <a:p>
            <a:pPr lvl="1"/>
            <a:r>
              <a:rPr lang="en-US" sz="1690" dirty="0"/>
              <a:t>OpenMP multithreading for expensive operations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0442413-40D7-6D48-8EC9-387F1C5F764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49320" y="1193326"/>
          <a:ext cx="6216226" cy="2909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Document" r:id="rId3" imgW="5943600" imgH="2489200" progId="Word.Document.12">
                  <p:embed/>
                </p:oleObj>
              </mc:Choice>
              <mc:Fallback>
                <p:oleObj name="Document" r:id="rId3" imgW="5943600" imgH="2489200" progId="Word.Documen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40442413-40D7-6D48-8EC9-387F1C5F76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9320" y="1193326"/>
                        <a:ext cx="6216226" cy="29097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>
            <a:extLst>
              <a:ext uri="{FF2B5EF4-FFF2-40B4-BE49-F238E27FC236}">
                <a16:creationId xmlns:a16="http://schemas.microsoft.com/office/drawing/2014/main" id="{397ED519-051E-9C43-86E0-04704F763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43377"/>
            <a:ext cx="13856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1350">
                <a:latin typeface="Arial" panose="020B0604020202020204" pitchFamily="34" charset="0"/>
              </a:rPr>
            </a:b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11" name="Text Box 57">
            <a:extLst>
              <a:ext uri="{FF2B5EF4-FFF2-40B4-BE49-F238E27FC236}">
                <a16:creationId xmlns:a16="http://schemas.microsoft.com/office/drawing/2014/main" id="{BC62890D-7C71-0F42-B3DC-086ECC288B2A}"/>
              </a:ext>
            </a:extLst>
          </p:cNvPr>
          <p:cNvSpPr txBox="1"/>
          <p:nvPr/>
        </p:nvSpPr>
        <p:spPr>
          <a:xfrm>
            <a:off x="3892550" y="4194202"/>
            <a:ext cx="4457700" cy="207749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750"/>
              </a:spcAft>
            </a:pPr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Armadillo C++ kernel of CAF.</a:t>
            </a:r>
            <a:endParaRPr lang="en-US" sz="1350" i="1" dirty="0">
              <a:solidFill>
                <a:srgbClr val="44546A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0883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531A-2D7E-1444-A9DA-366BA97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750"/>
              </a:spcAft>
            </a:pPr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Armadillo C++ implementation</a:t>
            </a:r>
            <a:endParaRPr lang="en-US" i="1" dirty="0">
              <a:solidFill>
                <a:schemeClr val="bg1"/>
              </a:solidFill>
              <a:ea typeface="SimSun" panose="02010600030101010101" pitchFamily="2" charset="-12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EEBD-8454-C342-BA43-3DA5D26F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0F3CB-F227-4548-B34C-0C80C2BF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B75B3B1-C8C9-CB4B-960D-222F0B5C6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544068"/>
              </p:ext>
            </p:extLst>
          </p:nvPr>
        </p:nvGraphicFramePr>
        <p:xfrm>
          <a:off x="822585" y="1027004"/>
          <a:ext cx="7498831" cy="4130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992A927-B002-6C48-80B3-19255CFF4AA7}"/>
              </a:ext>
            </a:extLst>
          </p:cNvPr>
          <p:cNvCxnSpPr>
            <a:cxnSpLocks/>
          </p:cNvCxnSpPr>
          <p:nvPr/>
        </p:nvCxnSpPr>
        <p:spPr>
          <a:xfrm>
            <a:off x="7775105" y="1569089"/>
            <a:ext cx="0" cy="687152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754B3D0-7DD0-974E-8C7C-19B194166066}"/>
              </a:ext>
            </a:extLst>
          </p:cNvPr>
          <p:cNvSpPr txBox="1"/>
          <p:nvPr/>
        </p:nvSpPr>
        <p:spPr>
          <a:xfrm>
            <a:off x="7775105" y="1727999"/>
            <a:ext cx="46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7x</a:t>
            </a:r>
          </a:p>
        </p:txBody>
      </p:sp>
    </p:spTree>
    <p:extLst>
      <p:ext uri="{BB962C8B-B14F-4D97-AF65-F5344CB8AC3E}">
        <p14:creationId xmlns:p14="http://schemas.microsoft.com/office/powerpoint/2010/main" val="19002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AA4A2-8637-4946-8BC5-A2DDDF839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Memory Parallelism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AB1B03-960E-C24B-BDEE-221DF28A8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7FF2D-7096-4440-9797-0EFF6EE28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813342-804A-B54D-AC1E-D90D5C798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4572"/>
            <a:ext cx="8229600" cy="4130041"/>
          </a:xfrm>
        </p:spPr>
        <p:txBody>
          <a:bodyPr/>
          <a:lstStyle/>
          <a:p>
            <a:r>
              <a:rPr lang="en-US" sz="1800" dirty="0"/>
              <a:t>Break the long signal into successive, overlapping frames</a:t>
            </a:r>
          </a:p>
          <a:p>
            <a:pPr lvl="1"/>
            <a:r>
              <a:rPr lang="en-US" sz="1650" dirty="0"/>
              <a:t>Estimate signal parameters</a:t>
            </a:r>
          </a:p>
          <a:p>
            <a:r>
              <a:rPr lang="en-US" sz="1800" dirty="0"/>
              <a:t>Explored different distributed computing libraries for python</a:t>
            </a:r>
          </a:p>
          <a:p>
            <a:pPr lvl="1"/>
            <a:r>
              <a:rPr lang="en-US" sz="1650" dirty="0" err="1"/>
              <a:t>Parmap</a:t>
            </a:r>
            <a:r>
              <a:rPr lang="en-US" sz="1650" dirty="0"/>
              <a:t>:</a:t>
            </a:r>
          </a:p>
          <a:p>
            <a:pPr lvl="2"/>
            <a:r>
              <a:rPr lang="en-US" sz="1650" dirty="0"/>
              <a:t>Small module with only 4 functions</a:t>
            </a:r>
          </a:p>
          <a:p>
            <a:pPr lvl="2"/>
            <a:r>
              <a:rPr lang="en-US" sz="1650" dirty="0"/>
              <a:t>Creates a pool for parallel computations</a:t>
            </a:r>
          </a:p>
          <a:p>
            <a:pPr lvl="2"/>
            <a:r>
              <a:rPr lang="en-US" sz="1650" dirty="0"/>
              <a:t>Wrapper for launching multiple processes on a single node</a:t>
            </a:r>
          </a:p>
          <a:p>
            <a:pPr lvl="1"/>
            <a:r>
              <a:rPr lang="en-US" sz="1650" dirty="0" err="1"/>
              <a:t>Dask</a:t>
            </a:r>
            <a:r>
              <a:rPr lang="en-US" sz="1650" dirty="0"/>
              <a:t>:</a:t>
            </a:r>
          </a:p>
          <a:p>
            <a:pPr lvl="2"/>
            <a:r>
              <a:rPr lang="en-US" sz="1650" dirty="0"/>
              <a:t>Parallel solution for NumPy arrays and Pandas </a:t>
            </a:r>
            <a:r>
              <a:rPr lang="en-US" sz="1650" dirty="0" err="1"/>
              <a:t>Dataframe</a:t>
            </a:r>
            <a:r>
              <a:rPr lang="en-US" sz="1650" dirty="0"/>
              <a:t> objects</a:t>
            </a:r>
          </a:p>
          <a:p>
            <a:pPr lvl="2"/>
            <a:r>
              <a:rPr lang="en-US" sz="1650" dirty="0"/>
              <a:t>Dynamic task scheduling</a:t>
            </a:r>
          </a:p>
          <a:p>
            <a:pPr lvl="2"/>
            <a:r>
              <a:rPr lang="en-US" sz="1650" dirty="0"/>
              <a:t>Datatypes for processing vectors and matrices in parallel</a:t>
            </a:r>
          </a:p>
          <a:p>
            <a:pPr lvl="2"/>
            <a:r>
              <a:rPr lang="en-US" sz="1650" dirty="0"/>
              <a:t>‘</a:t>
            </a:r>
            <a:r>
              <a:rPr lang="en-US" sz="1650" dirty="0" err="1"/>
              <a:t>dask-ssh</a:t>
            </a:r>
            <a:r>
              <a:rPr lang="en-US" sz="1650" dirty="0"/>
              <a:t>’ to open several SSH connections to target computers in the cluster</a:t>
            </a:r>
          </a:p>
          <a:p>
            <a:pPr lvl="2"/>
            <a:r>
              <a:rPr lang="en-US" sz="1650" dirty="0" err="1"/>
              <a:t>Dask</a:t>
            </a:r>
            <a:r>
              <a:rPr lang="en-US" sz="1650" dirty="0"/>
              <a:t> workers launch via MPI or SSH, use TCP/IP for transferring pickled data structures</a:t>
            </a:r>
          </a:p>
          <a:p>
            <a:pPr marL="13037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802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0AD17-0CB1-7E46-BD7B-524D757D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Memory Parallelism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2B02F5-ACB7-A045-A796-C91ECD09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197FC-83AF-9C40-B4AE-14EF37028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946763-3689-6F4E-817A-5B127DD25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360" y="713937"/>
            <a:ext cx="13856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1350">
                <a:latin typeface="Arial" panose="020B0604020202020204" pitchFamily="34" charset="0"/>
              </a:rPr>
            </a:b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73746A68-E5C2-C94E-911F-935F327EE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1" y="1413920"/>
            <a:ext cx="138564" cy="588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675"/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1350">
                <a:latin typeface="Arial" panose="020B0604020202020204" pitchFamily="34" charset="0"/>
              </a:rPr>
            </a:br>
            <a:endParaRPr lang="en-US" altLang="en-US" sz="1350">
              <a:latin typeface="Arial" panose="020B0604020202020204" pitchFamily="34" charset="0"/>
            </a:endParaRP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1D1452F-98E5-9347-86BA-78F39A8B478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93023" y="1066679"/>
          <a:ext cx="82296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Document" r:id="rId3" imgW="5943600" imgH="825500" progId="Word.Document.12">
                  <p:embed/>
                </p:oleObj>
              </mc:Choice>
              <mc:Fallback>
                <p:oleObj name="Document" r:id="rId3" imgW="5943600" imgH="825500" progId="Word.Document.1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81D1452F-98E5-9347-86BA-78F39A8B47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023" y="1066679"/>
                        <a:ext cx="8229600" cy="102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48">
            <a:extLst>
              <a:ext uri="{FF2B5EF4-FFF2-40B4-BE49-F238E27FC236}">
                <a16:creationId xmlns:a16="http://schemas.microsoft.com/office/drawing/2014/main" id="{CB6CFD07-DDB3-7048-8449-1814A9AB6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743" y="2343624"/>
            <a:ext cx="4457700" cy="2077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3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(a) Distributed computing using </a:t>
            </a:r>
            <a:r>
              <a:rPr lang="en-US" altLang="zh-CN" sz="135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Parmap</a:t>
            </a:r>
            <a:r>
              <a:rPr lang="en-US" altLang="zh-CN" sz="13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altLang="zh-CN" sz="1350" dirty="0">
              <a:latin typeface="Arial" panose="020B0604020202020204" pitchFamily="34" charset="0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609606F5-230A-5440-BE17-1D81BDC2C11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93023" y="2934255"/>
          <a:ext cx="8229600" cy="1577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Document" r:id="rId5" imgW="5943600" imgH="1181100" progId="Word.DocumentMacroEnabled.12">
                  <p:embed/>
                </p:oleObj>
              </mc:Choice>
              <mc:Fallback>
                <p:oleObj name="Document" r:id="rId5" imgW="5943600" imgH="1181100" progId="Word.DocumentMacroEnabled.12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609606F5-230A-5440-BE17-1D81BDC2C1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023" y="2934255"/>
                        <a:ext cx="8229600" cy="15773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53">
            <a:extLst>
              <a:ext uri="{FF2B5EF4-FFF2-40B4-BE49-F238E27FC236}">
                <a16:creationId xmlns:a16="http://schemas.microsoft.com/office/drawing/2014/main" id="{A3552BA8-4B27-D441-BE3C-9A0159A6D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7590" y="4625355"/>
            <a:ext cx="4457700" cy="2077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3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(b) Distributed computing using </a:t>
            </a:r>
            <a:r>
              <a:rPr lang="en-US" altLang="zh-CN" sz="135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Dask</a:t>
            </a:r>
            <a:r>
              <a:rPr lang="en-US" altLang="zh-CN" sz="13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altLang="zh-CN" sz="1350" dirty="0">
              <a:latin typeface="Arial" panose="020B0604020202020204" pitchFamily="34" charset="0"/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B978331B-EC96-F847-B0AC-DD3B66930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840" y="734863"/>
            <a:ext cx="138564" cy="588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675"/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1350">
                <a:latin typeface="Arial" panose="020B0604020202020204" pitchFamily="34" charset="0"/>
              </a:rPr>
            </a:br>
            <a:endParaRPr lang="en-US" altLang="en-US" sz="135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87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531A-2D7E-1444-A9DA-366BA97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750"/>
              </a:spcAft>
            </a:pPr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MPI execution time for 32K points using </a:t>
            </a:r>
            <a:r>
              <a:rPr lang="en-US" dirty="0" err="1">
                <a:solidFill>
                  <a:schemeClr val="bg1"/>
                </a:solidFill>
                <a:ea typeface="SimSun" panose="02010600030101010101" pitchFamily="2" charset="-122"/>
              </a:rPr>
              <a:t>Dask</a:t>
            </a:r>
            <a:endParaRPr lang="en-US" i="1" dirty="0">
              <a:solidFill>
                <a:schemeClr val="bg1"/>
              </a:solidFill>
              <a:ea typeface="SimSun" panose="02010600030101010101" pitchFamily="2" charset="-12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EEBD-8454-C342-BA43-3DA5D26F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0F3CB-F227-4548-B34C-0C80C2BF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9EAF5A8-DEAD-4E41-B775-79F3C9A4CD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1287915"/>
              </p:ext>
            </p:extLst>
          </p:nvPr>
        </p:nvGraphicFramePr>
        <p:xfrm>
          <a:off x="1849412" y="1024573"/>
          <a:ext cx="5587583" cy="3668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86AC6DB-BA07-1544-811B-D88CBA0D8999}"/>
              </a:ext>
            </a:extLst>
          </p:cNvPr>
          <p:cNvSpPr txBox="1"/>
          <p:nvPr/>
        </p:nvSpPr>
        <p:spPr>
          <a:xfrm>
            <a:off x="1233112" y="4768607"/>
            <a:ext cx="682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Parmap</a:t>
            </a:r>
            <a:r>
              <a:rPr lang="en-US" dirty="0"/>
              <a:t> provided similar performance as </a:t>
            </a:r>
            <a:r>
              <a:rPr lang="en-US" dirty="0" err="1"/>
              <a:t>Dask</a:t>
            </a:r>
            <a:r>
              <a:rPr lang="en-US" dirty="0"/>
              <a:t> on a single node</a:t>
            </a:r>
          </a:p>
        </p:txBody>
      </p:sp>
    </p:spTree>
    <p:extLst>
      <p:ext uri="{BB962C8B-B14F-4D97-AF65-F5344CB8AC3E}">
        <p14:creationId xmlns:p14="http://schemas.microsoft.com/office/powerpoint/2010/main" val="1248407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0AD17-0CB1-7E46-BD7B-524D757D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Memory Parallelism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2B02F5-ACB7-A045-A796-C91ECD09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197FC-83AF-9C40-B4AE-14EF37028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20EE33-1EEC-4142-ABC9-2CF83304F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Search for CAF parallelized </a:t>
            </a:r>
          </a:p>
          <a:p>
            <a:pPr lvl="1"/>
            <a:r>
              <a:rPr lang="en-US" dirty="0"/>
              <a:t>Distribute the computations at different time offsets</a:t>
            </a:r>
          </a:p>
          <a:p>
            <a:pPr lvl="1"/>
            <a:r>
              <a:rPr lang="en-US" dirty="0"/>
              <a:t>12x faster than the non-vectorized NumPy version for 32K points</a:t>
            </a:r>
          </a:p>
          <a:p>
            <a:pPr lvl="1"/>
            <a:r>
              <a:rPr lang="en-US" dirty="0"/>
              <a:t>Equal distribution of work on heterogenous nodes creates imbalance</a:t>
            </a:r>
          </a:p>
          <a:p>
            <a:pPr lvl="2"/>
            <a:r>
              <a:rPr lang="en-US" sz="1800" dirty="0"/>
              <a:t>Slowest MPI process is the bottleneck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7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78227-8B3D-6F40-A508-6B576919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Shared Memory Parallelism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91D524-E37E-5D40-BC91-C27CCFB3C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C85DCA-1A67-CE45-A849-ADC5BA571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811558-5B7D-664E-B750-FA7F6346D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Shared memory parallelism in Python is difficult to achieve</a:t>
            </a:r>
          </a:p>
          <a:p>
            <a:pPr lvl="1"/>
            <a:r>
              <a:rPr lang="en-US" sz="1688" dirty="0"/>
              <a:t>Global Interpreter Lock (GIL) limits Python interpreter to one running thread</a:t>
            </a:r>
          </a:p>
          <a:p>
            <a:r>
              <a:rPr lang="en-US" sz="1800" dirty="0"/>
              <a:t>Problem mitigated by calling multi-threaded C/C++ functions</a:t>
            </a:r>
          </a:p>
          <a:p>
            <a:r>
              <a:rPr lang="en-US" sz="1800" dirty="0"/>
              <a:t>Our NumPy is multi-threaded (</a:t>
            </a:r>
            <a:r>
              <a:rPr lang="en-US" sz="1800" dirty="0" err="1"/>
              <a:t>OpenBlas</a:t>
            </a:r>
            <a:r>
              <a:rPr lang="en-US" sz="1800" dirty="0"/>
              <a:t>)</a:t>
            </a:r>
          </a:p>
          <a:p>
            <a:pPr lvl="1"/>
            <a:r>
              <a:rPr lang="en-US" sz="1688" dirty="0"/>
              <a:t>Tried using Intel Math Kernel Library (MKL), no significant improvement</a:t>
            </a:r>
          </a:p>
          <a:p>
            <a:pPr marL="130370" lvl="1" indent="0">
              <a:buNone/>
            </a:pP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1501562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FCD4-4BDB-A541-9B18-C250A3E70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Memory Parallelism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1EC14-9375-6349-BB82-24F78E149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A10582-E519-504F-A6DD-DF376EF3E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662D45-4C26-4D4B-BD30-A85C2009F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Improve on-node performance</a:t>
            </a:r>
          </a:p>
          <a:p>
            <a:r>
              <a:rPr lang="en-US" sz="1800" dirty="0"/>
              <a:t>Target heterogeneous nodes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ArrayFire</a:t>
            </a:r>
            <a:r>
              <a:rPr lang="en-US" dirty="0"/>
              <a:t> (AF)</a:t>
            </a:r>
          </a:p>
          <a:p>
            <a:r>
              <a:rPr lang="en-US" sz="1800" dirty="0" err="1"/>
              <a:t>ArrayFire</a:t>
            </a:r>
            <a:r>
              <a:rPr lang="en-US" sz="1800" dirty="0"/>
              <a:t>: </a:t>
            </a:r>
          </a:p>
          <a:p>
            <a:pPr lvl="1"/>
            <a:r>
              <a:rPr lang="en-US" dirty="0"/>
              <a:t>General-purpose, open-source library</a:t>
            </a:r>
          </a:p>
          <a:p>
            <a:pPr lvl="1"/>
            <a:r>
              <a:rPr lang="en-US" dirty="0"/>
              <a:t>Accelerated, scalable computing solution</a:t>
            </a:r>
          </a:p>
          <a:p>
            <a:pPr lvl="1"/>
            <a:r>
              <a:rPr lang="en-US" dirty="0"/>
              <a:t>Targets parallel and massively parallel architectures</a:t>
            </a:r>
          </a:p>
          <a:p>
            <a:pPr lvl="1"/>
            <a:r>
              <a:rPr lang="en-US" dirty="0"/>
              <a:t>CUDA, OpenCL, and CPU backends</a:t>
            </a:r>
          </a:p>
          <a:p>
            <a:r>
              <a:rPr lang="en-US" sz="1800" dirty="0"/>
              <a:t>Accelerated versions of NumPy functions</a:t>
            </a:r>
          </a:p>
          <a:p>
            <a:r>
              <a:rPr lang="en-US" sz="1800" dirty="0"/>
              <a:t>Parallelized the computation of dot product for DFT, conjugates, shift, and FFT operations using AF</a:t>
            </a:r>
          </a:p>
          <a:p>
            <a:r>
              <a:rPr lang="en-US" sz="1800" dirty="0"/>
              <a:t>@broadcast function decorator to asynchronously compute ambiguity values</a:t>
            </a:r>
          </a:p>
          <a:p>
            <a:endParaRPr lang="en-US" sz="1913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260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531A-2D7E-1444-A9DA-366BA97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AF implementation on NVIDIA GTX TITAN 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EEBD-8454-C342-BA43-3DA5D26F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0F3CB-F227-4548-B34C-0C80C2BF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28C3E63-906C-2A4C-97C7-6C2CBB9F39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6130526"/>
              </p:ext>
            </p:extLst>
          </p:nvPr>
        </p:nvGraphicFramePr>
        <p:xfrm>
          <a:off x="1102714" y="1024573"/>
          <a:ext cx="6938573" cy="4130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5495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531A-2D7E-1444-A9DA-366BA97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Non-vectorized </a:t>
            </a:r>
            <a:r>
              <a:rPr lang="en-US" dirty="0" err="1">
                <a:solidFill>
                  <a:schemeClr val="bg1"/>
                </a:solidFill>
                <a:ea typeface="SimSun" panose="02010600030101010101" pitchFamily="2" charset="-122"/>
              </a:rPr>
              <a:t>ArrayFire</a:t>
            </a:r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 code on different GPU architectures (32K points)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EEBD-8454-C342-BA43-3DA5D26F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0F3CB-F227-4548-B34C-0C80C2BF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7B31197-EBDF-8F4F-822D-337BE0C419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7898697"/>
              </p:ext>
            </p:extLst>
          </p:nvPr>
        </p:nvGraphicFramePr>
        <p:xfrm>
          <a:off x="1292902" y="1024572"/>
          <a:ext cx="6284626" cy="4342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5242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531A-2D7E-1444-A9DA-366BA97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GPU profile of the non-vectorized code using NVIDIA visual profiler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EEBD-8454-C342-BA43-3DA5D26F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0F3CB-F227-4548-B34C-0C80C2BF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19B58F-DDC3-C344-B149-C2A54F844A7F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7993"/>
            <a:ext cx="8229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868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531A-2D7E-1444-A9DA-366BA97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Vectorized </a:t>
            </a:r>
            <a:r>
              <a:rPr lang="en-US" dirty="0" err="1">
                <a:solidFill>
                  <a:schemeClr val="bg1"/>
                </a:solidFill>
                <a:ea typeface="SimSun" panose="02010600030101010101" pitchFamily="2" charset="-122"/>
              </a:rPr>
              <a:t>ArrayFire</a:t>
            </a:r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 code on different GPU architectures (32K points)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EEBD-8454-C342-BA43-3DA5D26F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0F3CB-F227-4548-B34C-0C80C2BF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F155DC2-0CFB-3143-BB2A-293C00ACB7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3562698"/>
              </p:ext>
            </p:extLst>
          </p:nvPr>
        </p:nvGraphicFramePr>
        <p:xfrm>
          <a:off x="1431036" y="1027003"/>
          <a:ext cx="6281928" cy="4264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680E725-D352-6A4B-9771-E87C4DB51662}"/>
              </a:ext>
            </a:extLst>
          </p:cNvPr>
          <p:cNvCxnSpPr>
            <a:cxnSpLocks/>
          </p:cNvCxnSpPr>
          <p:nvPr/>
        </p:nvCxnSpPr>
        <p:spPr>
          <a:xfrm>
            <a:off x="3749310" y="1925175"/>
            <a:ext cx="0" cy="2069381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EE0C216-37DE-E04C-BCE1-4C416766CE71}"/>
              </a:ext>
            </a:extLst>
          </p:cNvPr>
          <p:cNvSpPr txBox="1"/>
          <p:nvPr/>
        </p:nvSpPr>
        <p:spPr>
          <a:xfrm>
            <a:off x="3706025" y="2816525"/>
            <a:ext cx="709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150x</a:t>
            </a:r>
          </a:p>
        </p:txBody>
      </p:sp>
    </p:spTree>
    <p:extLst>
      <p:ext uri="{BB962C8B-B14F-4D97-AF65-F5344CB8AC3E}">
        <p14:creationId xmlns:p14="http://schemas.microsoft.com/office/powerpoint/2010/main" val="332360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531A-2D7E-1444-A9DA-366BA97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ts val="0"/>
              </a:spcBef>
              <a:spcAft>
                <a:spcPts val="750"/>
              </a:spcAft>
            </a:pPr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GPU profile of the vectorized code using the NVIDIA visual profiler</a:t>
            </a:r>
            <a:endParaRPr lang="en-US" i="1" dirty="0">
              <a:solidFill>
                <a:schemeClr val="bg1"/>
              </a:solidFill>
              <a:ea typeface="SimSun" panose="02010600030101010101" pitchFamily="2" charset="-12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EEBD-8454-C342-BA43-3DA5D26F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0F3CB-F227-4548-B34C-0C80C2BF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A88400-D244-5C4B-BC36-CD31B128604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7993"/>
            <a:ext cx="8229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13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F847F-24F8-1E43-BBB9-74E8DE5C1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Balancing on Heterogeneous Nodes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4FB71-0A21-484D-8F9D-9FD37E225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A7BF07-6CBE-3F47-A5D4-A79816C2C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68E85F-B317-B348-BA47-147316611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20912"/>
            <a:ext cx="8229600" cy="4588936"/>
          </a:xfrm>
        </p:spPr>
        <p:txBody>
          <a:bodyPr/>
          <a:lstStyle/>
          <a:p>
            <a:r>
              <a:rPr lang="en-US" sz="1800" dirty="0"/>
              <a:t>Load balancing scheme using MPI4Py</a:t>
            </a:r>
          </a:p>
          <a:p>
            <a:pPr lvl="1"/>
            <a:r>
              <a:rPr lang="en-US" sz="1690" dirty="0"/>
              <a:t>MPI4Py</a:t>
            </a:r>
          </a:p>
          <a:p>
            <a:pPr lvl="2"/>
            <a:r>
              <a:rPr lang="en-US" sz="1690" dirty="0"/>
              <a:t>Python bindings of the MPI standard for Python</a:t>
            </a:r>
          </a:p>
          <a:p>
            <a:pPr lvl="2"/>
            <a:r>
              <a:rPr lang="en-US" sz="1690" dirty="0"/>
              <a:t>Object oriented interface</a:t>
            </a:r>
          </a:p>
          <a:p>
            <a:pPr lvl="2"/>
            <a:r>
              <a:rPr lang="en-US" sz="1690" dirty="0"/>
              <a:t>Supports point-to-point and collective communications</a:t>
            </a:r>
          </a:p>
          <a:p>
            <a:pPr lvl="1"/>
            <a:r>
              <a:rPr lang="en-US" sz="1690" dirty="0"/>
              <a:t>MPI master-worker task queue</a:t>
            </a:r>
          </a:p>
          <a:p>
            <a:pPr lvl="1"/>
            <a:r>
              <a:rPr lang="en-US" sz="1690" dirty="0"/>
              <a:t>Suitable for running on heterogeneous architectures</a:t>
            </a:r>
          </a:p>
          <a:p>
            <a:r>
              <a:rPr lang="en-US" sz="1800" dirty="0"/>
              <a:t>Outer time loop distributed using MPI4Py</a:t>
            </a:r>
          </a:p>
          <a:p>
            <a:r>
              <a:rPr lang="en-US" sz="1800" dirty="0"/>
              <a:t>Fixed size problem: signal of sample size 16K points</a:t>
            </a:r>
          </a:p>
          <a:p>
            <a:r>
              <a:rPr lang="en-US" sz="1800" dirty="0"/>
              <a:t>CAF computations on 4 nodes</a:t>
            </a:r>
          </a:p>
          <a:p>
            <a:pPr lvl="1"/>
            <a:r>
              <a:rPr lang="en-US" sz="1688" dirty="0"/>
              <a:t>2 nodes: NVIDIA Titan X</a:t>
            </a:r>
          </a:p>
          <a:p>
            <a:pPr lvl="1"/>
            <a:r>
              <a:rPr lang="en-US" sz="1688" dirty="0"/>
              <a:t>2 nodes: NVIDIA Tesla K40c</a:t>
            </a:r>
          </a:p>
          <a:p>
            <a:r>
              <a:rPr lang="en-US" sz="1800" dirty="0"/>
              <a:t>Record the number of time-samples handled by each node </a:t>
            </a:r>
          </a:p>
        </p:txBody>
      </p:sp>
    </p:spTree>
    <p:extLst>
      <p:ext uri="{BB962C8B-B14F-4D97-AF65-F5344CB8AC3E}">
        <p14:creationId xmlns:p14="http://schemas.microsoft.com/office/powerpoint/2010/main" val="13939286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531A-2D7E-1444-A9DA-366BA97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SimSun" panose="02010600030101010101" pitchFamily="2" charset="-122"/>
              </a:rPr>
              <a:t>Load balancing on nodes with different GPU architectures.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CEEBD-8454-C342-BA43-3DA5D26F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29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0F3CB-F227-4548-B34C-0C80C2BF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DAD7878-BF94-504C-8552-4664B7991A88}"/>
              </a:ext>
            </a:extLst>
          </p:cNvPr>
          <p:cNvGrpSpPr/>
          <p:nvPr/>
        </p:nvGrpSpPr>
        <p:grpSpPr>
          <a:xfrm>
            <a:off x="457200" y="1157923"/>
            <a:ext cx="8229598" cy="3612924"/>
            <a:chOff x="0" y="0"/>
            <a:chExt cx="3195955" cy="2499486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B2E91A31-6B8D-084A-BF82-D8C5B71D4629}"/>
                </a:ext>
              </a:extLst>
            </p:cNvPr>
            <p:cNvGraphicFramePr/>
            <p:nvPr>
              <p:extLst/>
            </p:nvPr>
          </p:nvGraphicFramePr>
          <p:xfrm>
            <a:off x="0" y="0"/>
            <a:ext cx="3195955" cy="21393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Text Box 39">
              <a:extLst>
                <a:ext uri="{FF2B5EF4-FFF2-40B4-BE49-F238E27FC236}">
                  <a16:creationId xmlns:a16="http://schemas.microsoft.com/office/drawing/2014/main" id="{DC9D24D0-48BA-854C-BA95-C7EA55131DCE}"/>
                </a:ext>
              </a:extLst>
            </p:cNvPr>
            <p:cNvSpPr txBox="1"/>
            <p:nvPr/>
          </p:nvSpPr>
          <p:spPr>
            <a:xfrm>
              <a:off x="197897" y="2307853"/>
              <a:ext cx="2998058" cy="191633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just">
                <a:spcAft>
                  <a:spcPts val="750"/>
                </a:spcAft>
              </a:pPr>
              <a:r>
                <a:rPr lang="en-US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The load balancing fractions approximate the speedups between the GPU types.</a:t>
              </a:r>
              <a:endParaRPr lang="en-US" i="1" dirty="0">
                <a:solidFill>
                  <a:srgbClr val="44546A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34383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CCBAA-5B72-724B-B4AD-9D531441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D06BDB-13B1-6243-988F-D2B3D9B38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F55645-FFEF-B944-AB6D-B8BC2EC81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CFC2DF-DBE4-8D4B-BF1D-62B0FE5A2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RF DBAs from multiple free flying collections is challenging</a:t>
            </a:r>
          </a:p>
          <a:p>
            <a:pPr lvl="1"/>
            <a:r>
              <a:rPr lang="en-US" sz="1688" dirty="0"/>
              <a:t>Relies on precise metrology and synchronized clocks</a:t>
            </a:r>
          </a:p>
          <a:p>
            <a:r>
              <a:rPr lang="en-US" sz="1800" dirty="0"/>
              <a:t>Efforts focused on relaxing precise measurements</a:t>
            </a:r>
          </a:p>
          <a:p>
            <a:pPr lvl="1"/>
            <a:r>
              <a:rPr lang="en-US" sz="1688" dirty="0"/>
              <a:t>Uses post processing on ground</a:t>
            </a:r>
          </a:p>
          <a:p>
            <a:pPr lvl="1"/>
            <a:r>
              <a:rPr lang="en-US" sz="1688" dirty="0"/>
              <a:t>Drawback: Long signals take untenable computational times on a CPU</a:t>
            </a:r>
          </a:p>
          <a:p>
            <a:r>
              <a:rPr lang="en-US" sz="1800" dirty="0"/>
              <a:t>NumPy implementation ~ Armadillo C++ implementation</a:t>
            </a:r>
          </a:p>
          <a:p>
            <a:r>
              <a:rPr lang="en-US" sz="1800" dirty="0"/>
              <a:t>MPI using </a:t>
            </a:r>
            <a:r>
              <a:rPr lang="en-US" sz="1800" dirty="0" err="1"/>
              <a:t>Dask</a:t>
            </a:r>
            <a:r>
              <a:rPr lang="en-US" sz="1800" dirty="0"/>
              <a:t> (also </a:t>
            </a:r>
            <a:r>
              <a:rPr lang="en-US" sz="1800" dirty="0" err="1"/>
              <a:t>Parmap</a:t>
            </a:r>
            <a:r>
              <a:rPr lang="en-US" sz="1800" dirty="0"/>
              <a:t> on single node): ~12x improvement</a:t>
            </a:r>
          </a:p>
          <a:p>
            <a:r>
              <a:rPr lang="en-US" sz="1800" dirty="0"/>
              <a:t>Shared memory parallelism using AF: ~150x improvement</a:t>
            </a:r>
          </a:p>
          <a:p>
            <a:r>
              <a:rPr lang="en-US" sz="1800" dirty="0"/>
              <a:t>Load balancing using MPI4Py for heterogenous clusters</a:t>
            </a:r>
          </a:p>
          <a:p>
            <a:pPr lvl="1"/>
            <a:r>
              <a:rPr lang="en-US" sz="1690" dirty="0"/>
              <a:t>MPI+X solution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13109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44B6D-3452-9F4B-9767-3AE00B78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9212B0-0ABF-C044-9731-0CBF55A5B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183DD5-11BD-D049-B472-E9F70F22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6152E2-68B2-7F4B-8B35-2EB6ED79E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[1] Hartwell, Glenn D. </a:t>
            </a:r>
            <a:r>
              <a:rPr lang="en-US" sz="1800" i="1" dirty="0"/>
              <a:t>Improved geo-spatial resolution using a modified approach to the complex ambiguity function (CAF)</a:t>
            </a:r>
            <a:r>
              <a:rPr lang="en-US" sz="1800" dirty="0"/>
              <a:t>. Diss. Monterey California. Naval Postgraduate School, 2005.</a:t>
            </a:r>
          </a:p>
          <a:p>
            <a:pPr marL="0" indent="0">
              <a:buNone/>
            </a:pPr>
            <a:r>
              <a:rPr lang="en-US" sz="1800" dirty="0"/>
              <a:t>[2] Moss, Andrew. </a:t>
            </a:r>
            <a:r>
              <a:rPr lang="en-US" sz="1800" i="1" dirty="0"/>
              <a:t>Temporally adjusted complex ambiguity function mapping algorithm for geolocating radio frequency signals</a:t>
            </a:r>
            <a:r>
              <a:rPr lang="en-US" sz="1800" dirty="0"/>
              <a:t>. Diss. Monterey, California: Naval Postgraduate School, 2014.</a:t>
            </a:r>
          </a:p>
          <a:p>
            <a:pPr marL="0" indent="0">
              <a:buNone/>
            </a:pPr>
            <a:r>
              <a:rPr lang="en-US" sz="1800" dirty="0"/>
              <a:t>[3] Baker, Zachary K., Nicholas </a:t>
            </a:r>
            <a:r>
              <a:rPr lang="en-US" sz="1800" dirty="0" err="1"/>
              <a:t>Dallmann</a:t>
            </a:r>
            <a:r>
              <a:rPr lang="en-US" sz="1800" dirty="0"/>
              <a:t>, and William </a:t>
            </a:r>
            <a:r>
              <a:rPr lang="en-US" sz="1800" dirty="0" err="1"/>
              <a:t>Junor</a:t>
            </a:r>
            <a:r>
              <a:rPr lang="en-US" sz="1800" dirty="0"/>
              <a:t>. </a:t>
            </a:r>
            <a:r>
              <a:rPr lang="en-US" sz="1800" i="1" dirty="0"/>
              <a:t>Aperture Synthesis from Free-flying Collectors without Accurate Metrology.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757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91539-F67E-2E4D-9F9D-36386C5A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496A10-A68A-5545-8316-A50637AE6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1DE87-1817-0144-AF3D-7653AD151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7B45CE-686D-E846-BC6A-C6334B22A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1159" y="2761191"/>
            <a:ext cx="2201681" cy="708377"/>
          </a:xfrm>
        </p:spPr>
        <p:txBody>
          <a:bodyPr/>
          <a:lstStyle/>
          <a:p>
            <a:pPr marL="0" indent="0">
              <a:buNone/>
            </a:pPr>
            <a:r>
              <a:rPr lang="en-US" sz="27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72512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00B8-09E4-154E-AB7B-E4B742D8A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TDOA geolocation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309EB8-4E6B-BA4A-9C99-02791412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50EAE-8AA3-9D4E-A6A3-2040CBB3F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FF685F8-A5CE-6641-86D4-D7D80F4E769D}"/>
              </a:ext>
            </a:extLst>
          </p:cNvPr>
          <p:cNvSpPr/>
          <p:nvPr/>
        </p:nvSpPr>
        <p:spPr>
          <a:xfrm>
            <a:off x="1669594" y="2145975"/>
            <a:ext cx="591014" cy="5910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6C7A70-BC8F-FE4F-AF15-3CA92C4D8572}"/>
              </a:ext>
            </a:extLst>
          </p:cNvPr>
          <p:cNvSpPr/>
          <p:nvPr/>
        </p:nvSpPr>
        <p:spPr>
          <a:xfrm>
            <a:off x="6919030" y="2145975"/>
            <a:ext cx="591014" cy="5910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182D190-94BC-C944-8712-600112D732BE}"/>
              </a:ext>
            </a:extLst>
          </p:cNvPr>
          <p:cNvCxnSpPr/>
          <p:nvPr/>
        </p:nvCxnSpPr>
        <p:spPr>
          <a:xfrm>
            <a:off x="4685998" y="1142365"/>
            <a:ext cx="0" cy="28435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9D02F64-BC6D-5D45-88FD-F525B62318C9}"/>
              </a:ext>
            </a:extLst>
          </p:cNvPr>
          <p:cNvSpPr txBox="1"/>
          <p:nvPr/>
        </p:nvSpPr>
        <p:spPr>
          <a:xfrm>
            <a:off x="1516780" y="2883626"/>
            <a:ext cx="10118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Collector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60CE6E-2A6F-6142-A4B3-76162F2EA140}"/>
              </a:ext>
            </a:extLst>
          </p:cNvPr>
          <p:cNvSpPr txBox="1"/>
          <p:nvPr/>
        </p:nvSpPr>
        <p:spPr>
          <a:xfrm>
            <a:off x="6766216" y="2884406"/>
            <a:ext cx="10118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Collector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05ED78-7A6C-DA49-9879-3CFB0C086C08}"/>
              </a:ext>
            </a:extLst>
          </p:cNvPr>
          <p:cNvSpPr/>
          <p:nvPr/>
        </p:nvSpPr>
        <p:spPr>
          <a:xfrm>
            <a:off x="4591213" y="1488054"/>
            <a:ext cx="189571" cy="189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E73B89F-52BF-094A-89C6-C20A43117B7A}"/>
              </a:ext>
            </a:extLst>
          </p:cNvPr>
          <p:cNvCxnSpPr>
            <a:cxnSpLocks/>
            <a:stCxn id="11" idx="1"/>
            <a:endCxn id="6" idx="6"/>
          </p:cNvCxnSpPr>
          <p:nvPr/>
        </p:nvCxnSpPr>
        <p:spPr>
          <a:xfrm flipH="1">
            <a:off x="2260608" y="1582839"/>
            <a:ext cx="2330605" cy="858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361C6A5-7363-3E4F-8573-5FBFA6F45111}"/>
              </a:ext>
            </a:extLst>
          </p:cNvPr>
          <p:cNvCxnSpPr>
            <a:cxnSpLocks/>
            <a:stCxn id="11" idx="3"/>
            <a:endCxn id="7" idx="2"/>
          </p:cNvCxnSpPr>
          <p:nvPr/>
        </p:nvCxnSpPr>
        <p:spPr>
          <a:xfrm>
            <a:off x="4780784" y="1582839"/>
            <a:ext cx="2138246" cy="858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5CB6C23-32B8-7441-88FC-1A959CD47CFD}"/>
              </a:ext>
            </a:extLst>
          </p:cNvPr>
          <p:cNvSpPr txBox="1"/>
          <p:nvPr/>
        </p:nvSpPr>
        <p:spPr>
          <a:xfrm>
            <a:off x="4780784" y="1258447"/>
            <a:ext cx="85864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Emitter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B34E40-5D05-E74B-BC09-2DB096FFBE3A}"/>
              </a:ext>
            </a:extLst>
          </p:cNvPr>
          <p:cNvSpPr/>
          <p:nvPr/>
        </p:nvSpPr>
        <p:spPr>
          <a:xfrm>
            <a:off x="1669594" y="4253588"/>
            <a:ext cx="5840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Emitter is on the set of points such that the difference of time between the received signals by the two collectors is constant </a:t>
            </a:r>
          </a:p>
        </p:txBody>
      </p:sp>
      <p:pic>
        <p:nvPicPr>
          <p:cNvPr id="1028" name="Picture 4" descr="Image result for intersection of 2 hyperbolas">
            <a:extLst>
              <a:ext uri="{FF2B5EF4-FFF2-40B4-BE49-F238E27FC236}">
                <a16:creationId xmlns:a16="http://schemas.microsoft.com/office/drawing/2014/main" id="{6BBF10A9-E451-4C4E-8507-E92009F2C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615" y="1157225"/>
            <a:ext cx="3892120" cy="313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56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6296 L 0.00013 0.436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43635 L -7.39968E-18 -3.33333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11" grpId="0" animBg="1"/>
      <p:bldP spid="11" grpId="1" animBg="1"/>
      <p:bldP spid="11" grpId="2" animBg="1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30D8-9546-3E4E-8CEB-45AE2395E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FDOA geolocation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A2ABF6-C012-8D41-8AB1-A9A88DD23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E36AA1-392D-7E43-BB00-9E11FE50D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AD289E-DEF0-584A-9FEC-1353CC438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FDOA: Doppler differential due to relative motion</a:t>
            </a:r>
          </a:p>
          <a:p>
            <a:r>
              <a:rPr lang="en-US" sz="1800" dirty="0"/>
              <a:t>Emitter location estimated: </a:t>
            </a:r>
          </a:p>
          <a:p>
            <a:pPr lvl="1"/>
            <a:r>
              <a:rPr lang="en-US" dirty="0"/>
              <a:t>Known observer location</a:t>
            </a:r>
          </a:p>
          <a:p>
            <a:pPr lvl="1"/>
            <a:r>
              <a:rPr lang="en-US" dirty="0"/>
              <a:t>Velocity vectors</a:t>
            </a:r>
          </a:p>
          <a:p>
            <a:pPr lvl="1"/>
            <a:r>
              <a:rPr lang="en-US" dirty="0"/>
              <a:t>Relative doppler shifts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387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7D19-CDCF-B148-ABAC-D225DD02E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CAFMAP Geolocation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283ECB-4DBE-3B4B-85E2-B7B707CD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53940A-AC7C-BC4A-96AE-25E72071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C91FE14-223D-6840-B908-267093D6C9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/>
                  <a:t>Hartwell </a:t>
                </a:r>
                <a:r>
                  <a:rPr lang="en-US" sz="1800" i="1" dirty="0"/>
                  <a:t>et al</a:t>
                </a:r>
                <a:r>
                  <a:rPr lang="en-US" sz="1800" dirty="0"/>
                  <a:t>. [1] developed the CAFMAP algorithm</a:t>
                </a:r>
              </a:p>
              <a:p>
                <a:pPr lvl="1"/>
                <a:r>
                  <a:rPr lang="en-US" dirty="0"/>
                  <a:t>Divide area into grids, precompute CAF at each grid location, look for a match</a:t>
                </a:r>
              </a:p>
              <a:p>
                <a:pPr lvl="1"/>
                <a:r>
                  <a:rPr lang="en-US" dirty="0"/>
                  <a:t>Relies on constant signal parameters</a:t>
                </a:r>
              </a:p>
              <a:p>
                <a:pPr lvl="1"/>
                <a:r>
                  <a:rPr lang="en-US" dirty="0"/>
                  <a:t>Assumes constant collector-emitter geometry over signal collection</a:t>
                </a:r>
              </a:p>
              <a:p>
                <a:r>
                  <a:rPr lang="en-US" sz="1800" dirty="0"/>
                  <a:t>Reality: Collector-emitter geometry evolves in time</a:t>
                </a:r>
              </a:p>
              <a:p>
                <a:r>
                  <a:rPr lang="en-US" sz="1800" dirty="0"/>
                  <a:t>Moss </a:t>
                </a:r>
                <a:r>
                  <a:rPr lang="en-US" sz="1800" i="1" dirty="0"/>
                  <a:t>et al. </a:t>
                </a:r>
                <a:r>
                  <a:rPr lang="en-US" sz="1800" dirty="0"/>
                  <a:t>[2]</a:t>
                </a:r>
                <a:r>
                  <a:rPr lang="en-US" sz="1800" i="1" dirty="0"/>
                  <a:t> </a:t>
                </a:r>
                <a:r>
                  <a:rPr lang="en-US" sz="1800" dirty="0"/>
                  <a:t>overcome this limitation 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be a function of time</a:t>
                </a:r>
              </a:p>
              <a:p>
                <a:pPr lvl="1"/>
                <a:r>
                  <a:rPr lang="en-US" dirty="0"/>
                  <a:t>Accurate but computationally complex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C91FE14-223D-6840-B908-267093D6C9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0" t="-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34430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ECE3C-F55E-0E4B-B26E-EF3E19B83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complexity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B463F3-9E52-F142-8828-1DCE32342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020973-38C1-1C4D-91BC-4E34897EB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6D0D829-0998-9149-8359-6131649546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/>
                  <a:t>Complexity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a:rPr lang="en-US" sz="18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Long times for computations</a:t>
                </a:r>
              </a:p>
              <a:p>
                <a:r>
                  <a:rPr lang="en-US" sz="1800" dirty="0"/>
                  <a:t>Limits the algorithm for shorter duration of signals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6D0D829-0998-9149-8359-6131649546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56480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1D8E-26FE-3C43-8653-39A0D76B5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Parallelization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368301-7DAD-EB4C-A450-DED164DD7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50BD-D5D4-004B-87E1-382D8D28594F}" type="datetime1">
              <a:rPr lang="en-US" smtClean="0"/>
              <a:t>11/6/18</a:t>
            </a:fld>
            <a:r>
              <a:rPr lang="en-US"/>
              <a:t>   |   </a:t>
            </a:r>
            <a:fld id="{5D01E7E5-6465-7A46-A26D-BAABC2D34D38}" type="slidenum">
              <a:rPr lang="en-US" smtClean="0"/>
              <a:t>37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45BBE7-F5E2-1E41-8B40-59AF5E6C3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Los Alamos National Laboratory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AD17CCB-CF30-6849-B826-DCE38A0AE1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dirty="0"/>
                  <a:t>Simultaneously perform multiple operations to reduce processing time</a:t>
                </a:r>
              </a:p>
              <a:p>
                <a:r>
                  <a:rPr lang="en-US" sz="1800" dirty="0"/>
                  <a:t>Major operations in CAF:</a:t>
                </a:r>
              </a:p>
              <a:p>
                <a:pPr lvl="1"/>
                <a:r>
                  <a:rPr lang="en-US" dirty="0"/>
                  <a:t>Complex conjugation</a:t>
                </a:r>
              </a:p>
              <a:p>
                <a:pPr lvl="1"/>
                <a:r>
                  <a:rPr lang="en-US" dirty="0"/>
                  <a:t>Shift operation</a:t>
                </a:r>
              </a:p>
              <a:p>
                <a:pPr lvl="1"/>
                <a:r>
                  <a:rPr lang="en-US" dirty="0"/>
                  <a:t>Fourier transform</a:t>
                </a:r>
              </a:p>
              <a:p>
                <a:r>
                  <a:rPr lang="en-US" sz="1800" dirty="0"/>
                  <a:t>These operations can be parallelized</a:t>
                </a:r>
              </a:p>
              <a:p>
                <a:r>
                  <a:rPr lang="en-US" sz="1800" dirty="0"/>
                  <a:t>In addition, processing is independent for each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</a:rPr>
                      <m:t>𝝉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𝐚𝐧𝐝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endParaRPr lang="en-US" sz="1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AD17CCB-CF30-6849-B826-DCE38A0AE1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417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NL 1">
      <a:dk1>
        <a:srgbClr val="3C3C3B"/>
      </a:dk1>
      <a:lt1>
        <a:sysClr val="window" lastClr="FFFFFF"/>
      </a:lt1>
      <a:dk2>
        <a:srgbClr val="636463"/>
      </a:dk2>
      <a:lt2>
        <a:srgbClr val="EFEEED"/>
      </a:lt2>
      <a:accent1>
        <a:srgbClr val="130D1F"/>
      </a:accent1>
      <a:accent2>
        <a:srgbClr val="F8B617"/>
      </a:accent2>
      <a:accent3>
        <a:srgbClr val="2682CF"/>
      </a:accent3>
      <a:accent4>
        <a:srgbClr val="EA7820"/>
      </a:accent4>
      <a:accent5>
        <a:srgbClr val="F4482D"/>
      </a:accent5>
      <a:accent6>
        <a:srgbClr val="229357"/>
      </a:accent6>
      <a:hlink>
        <a:srgbClr val="385AC7"/>
      </a:hlink>
      <a:folHlink>
        <a:srgbClr val="4E13D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riad Blue Widescreen" id="{EAFBC74D-899A-4D97-943D-7066EE6A8E89}" vid="{D2AD931A-A2E9-49E5-95FA-8DFD61B543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2035</Words>
  <Application>Microsoft Macintosh PowerPoint</Application>
  <PresentationFormat>On-screen Show (16:10)</PresentationFormat>
  <Paragraphs>397</Paragraphs>
  <Slides>37</Slides>
  <Notes>16</Notes>
  <HiddenSlides>5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ＭＳ Ｐゴシック</vt:lpstr>
      <vt:lpstr>黑体</vt:lpstr>
      <vt:lpstr>SimSun</vt:lpstr>
      <vt:lpstr>Arial</vt:lpstr>
      <vt:lpstr>Calibri</vt:lpstr>
      <vt:lpstr>Cambria Math</vt:lpstr>
      <vt:lpstr>Times New Roman</vt:lpstr>
      <vt:lpstr>Wingdings</vt:lpstr>
      <vt:lpstr>Office Theme</vt:lpstr>
      <vt:lpstr>Document</vt:lpstr>
      <vt:lpstr>Accelerating the Signal Alignment Process in Time Evolving Geometries using Python</vt:lpstr>
      <vt:lpstr>Introduction</vt:lpstr>
      <vt:lpstr>Motivation</vt:lpstr>
      <vt:lpstr>Coherent Collection</vt:lpstr>
      <vt:lpstr>Signal Alignment</vt:lpstr>
      <vt:lpstr>Cross Ambiguity Function (CAF)</vt:lpstr>
      <vt:lpstr>Advantages of using CAF</vt:lpstr>
      <vt:lpstr>Python Implementation</vt:lpstr>
      <vt:lpstr>Python Implementation</vt:lpstr>
      <vt:lpstr>Challenges</vt:lpstr>
      <vt:lpstr>Objective</vt:lpstr>
      <vt:lpstr>Vectorization</vt:lpstr>
      <vt:lpstr>Vectorization Results</vt:lpstr>
      <vt:lpstr>Vectorization</vt:lpstr>
      <vt:lpstr>Armadillo C++ implementation</vt:lpstr>
      <vt:lpstr>Armadillo C++ implementation</vt:lpstr>
      <vt:lpstr>Distributed Memory Parallelism </vt:lpstr>
      <vt:lpstr>Distributed Memory Parallelism </vt:lpstr>
      <vt:lpstr>MPI execution time for 32K points using Dask</vt:lpstr>
      <vt:lpstr>Distributed Memory Parallelism </vt:lpstr>
      <vt:lpstr>Shared Memory Parallelism</vt:lpstr>
      <vt:lpstr>Shared Memory Parallelism</vt:lpstr>
      <vt:lpstr>AF implementation on NVIDIA GTX TITAN X</vt:lpstr>
      <vt:lpstr>Non-vectorized ArrayFire code on different GPU architectures (32K points)</vt:lpstr>
      <vt:lpstr>GPU profile of the non-vectorized code using NVIDIA visual profiler</vt:lpstr>
      <vt:lpstr>Vectorized ArrayFire code on different GPU architectures (32K points)</vt:lpstr>
      <vt:lpstr>GPU profile of the vectorized code using the NVIDIA visual profiler</vt:lpstr>
      <vt:lpstr>Load Balancing on Heterogeneous Nodes</vt:lpstr>
      <vt:lpstr>Load balancing on nodes with different GPU architectures.</vt:lpstr>
      <vt:lpstr>Summary</vt:lpstr>
      <vt:lpstr>References</vt:lpstr>
      <vt:lpstr>Thank you!</vt:lpstr>
      <vt:lpstr>TDOA geolocation</vt:lpstr>
      <vt:lpstr>FDOA geolocation</vt:lpstr>
      <vt:lpstr>CAFMAP Geolocation</vt:lpstr>
      <vt:lpstr>Computational complexity</vt:lpstr>
      <vt:lpstr>Parallelization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the Signal Alignment Process in Time Evolving Geometries using Python</dc:title>
  <dc:creator>Microsoft Office User</dc:creator>
  <cp:lastModifiedBy>Microsoft Office User</cp:lastModifiedBy>
  <cp:revision>27</cp:revision>
  <dcterms:created xsi:type="dcterms:W3CDTF">2018-11-05T22:01:01Z</dcterms:created>
  <dcterms:modified xsi:type="dcterms:W3CDTF">2018-11-06T16:15:14Z</dcterms:modified>
</cp:coreProperties>
</file>